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131" r:id="rId1"/>
  </p:sldMasterIdLst>
  <p:notesMasterIdLst>
    <p:notesMasterId r:id="rId41"/>
  </p:notesMasterIdLst>
  <p:sldIdLst>
    <p:sldId id="256" r:id="rId2"/>
    <p:sldId id="338" r:id="rId3"/>
    <p:sldId id="299" r:id="rId4"/>
    <p:sldId id="340" r:id="rId5"/>
    <p:sldId id="369" r:id="rId6"/>
    <p:sldId id="374" r:id="rId7"/>
    <p:sldId id="354" r:id="rId8"/>
    <p:sldId id="370" r:id="rId9"/>
    <p:sldId id="365" r:id="rId10"/>
    <p:sldId id="359" r:id="rId11"/>
    <p:sldId id="366" r:id="rId12"/>
    <p:sldId id="283" r:id="rId13"/>
    <p:sldId id="347" r:id="rId14"/>
    <p:sldId id="290" r:id="rId15"/>
    <p:sldId id="320" r:id="rId16"/>
    <p:sldId id="321" r:id="rId17"/>
    <p:sldId id="326" r:id="rId18"/>
    <p:sldId id="325" r:id="rId19"/>
    <p:sldId id="324" r:id="rId20"/>
    <p:sldId id="323" r:id="rId21"/>
    <p:sldId id="327" r:id="rId22"/>
    <p:sldId id="328" r:id="rId23"/>
    <p:sldId id="322" r:id="rId24"/>
    <p:sldId id="316" r:id="rId25"/>
    <p:sldId id="301" r:id="rId26"/>
    <p:sldId id="334" r:id="rId27"/>
    <p:sldId id="274" r:id="rId28"/>
    <p:sldId id="335" r:id="rId29"/>
    <p:sldId id="317" r:id="rId30"/>
    <p:sldId id="319" r:id="rId31"/>
    <p:sldId id="318" r:id="rId32"/>
    <p:sldId id="332" r:id="rId33"/>
    <p:sldId id="336" r:id="rId34"/>
    <p:sldId id="287" r:id="rId35"/>
    <p:sldId id="289" r:id="rId36"/>
    <p:sldId id="295" r:id="rId37"/>
    <p:sldId id="265" r:id="rId38"/>
    <p:sldId id="348" r:id="rId39"/>
    <p:sldId id="372" r:id="rId40"/>
  </p:sldIdLst>
  <p:sldSz cx="12192000" cy="6858000"/>
  <p:notesSz cx="6858000" cy="93138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33CC"/>
    <a:srgbClr val="FFFF66"/>
    <a:srgbClr val="996633"/>
    <a:srgbClr val="F8F8F8"/>
    <a:srgbClr val="F0F0F0"/>
    <a:srgbClr val="EAEAEA"/>
    <a:srgbClr val="B2B2B2"/>
    <a:srgbClr val="666699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69" autoAdjust="0"/>
    <p:restoredTop sz="94250" autoAdjust="0"/>
  </p:normalViewPr>
  <p:slideViewPr>
    <p:cSldViewPr snapToGrid="0">
      <p:cViewPr varScale="1">
        <p:scale>
          <a:sx n="72" d="100"/>
          <a:sy n="72" d="100"/>
        </p:scale>
        <p:origin x="46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05E081-95DC-4588-979F-463272073616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968B7A-852D-4E46-A29B-9815E816F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743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968B7A-852D-4E46-A29B-9815E816FA5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440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E6570-FFF6-4BF1-8240-B9ECB9950B4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19445837-351B-4034-B20D-1CD25513A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2381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E6570-FFF6-4BF1-8240-B9ECB9950B4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19445837-351B-4034-B20D-1CD25513A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087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E6570-FFF6-4BF1-8240-B9ECB9950B4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19445837-351B-4034-B20D-1CD25513A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95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E6570-FFF6-4BF1-8240-B9ECB9950B4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19445837-351B-4034-B20D-1CD25513A646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78821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E6570-FFF6-4BF1-8240-B9ECB9950B4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19445837-351B-4034-B20D-1CD25513A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249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E6570-FFF6-4BF1-8240-B9ECB9950B4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45837-351B-4034-B20D-1CD25513A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7171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E6570-FFF6-4BF1-8240-B9ECB9950B4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45837-351B-4034-B20D-1CD25513A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680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E6570-FFF6-4BF1-8240-B9ECB9950B4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45837-351B-4034-B20D-1CD25513A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6024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764E6570-FFF6-4BF1-8240-B9ECB9950B4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19445837-351B-4034-B20D-1CD25513A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765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E6570-FFF6-4BF1-8240-B9ECB9950B4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45837-351B-4034-B20D-1CD25513A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378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E6570-FFF6-4BF1-8240-B9ECB9950B4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19445837-351B-4034-B20D-1CD25513A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799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E6570-FFF6-4BF1-8240-B9ECB9950B4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45837-351B-4034-B20D-1CD25513A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18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E6570-FFF6-4BF1-8240-B9ECB9950B4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45837-351B-4034-B20D-1CD25513A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103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E6570-FFF6-4BF1-8240-B9ECB9950B4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45837-351B-4034-B20D-1CD25513A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282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E6570-FFF6-4BF1-8240-B9ECB9950B4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45837-351B-4034-B20D-1CD25513A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594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E6570-FFF6-4BF1-8240-B9ECB9950B4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45837-351B-4034-B20D-1CD25513A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6301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E6570-FFF6-4BF1-8240-B9ECB9950B4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45837-351B-4034-B20D-1CD25513A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76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E6570-FFF6-4BF1-8240-B9ECB9950B4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45837-351B-4034-B20D-1CD25513A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5782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132" r:id="rId1"/>
    <p:sldLayoutId id="2147485133" r:id="rId2"/>
    <p:sldLayoutId id="2147485134" r:id="rId3"/>
    <p:sldLayoutId id="2147485135" r:id="rId4"/>
    <p:sldLayoutId id="2147485136" r:id="rId5"/>
    <p:sldLayoutId id="2147485137" r:id="rId6"/>
    <p:sldLayoutId id="2147485138" r:id="rId7"/>
    <p:sldLayoutId id="2147485139" r:id="rId8"/>
    <p:sldLayoutId id="2147485140" r:id="rId9"/>
    <p:sldLayoutId id="2147485141" r:id="rId10"/>
    <p:sldLayoutId id="2147485142" r:id="rId11"/>
    <p:sldLayoutId id="2147485143" r:id="rId12"/>
    <p:sldLayoutId id="2147485144" r:id="rId13"/>
    <p:sldLayoutId id="2147485145" r:id="rId14"/>
    <p:sldLayoutId id="2147485146" r:id="rId15"/>
    <p:sldLayoutId id="2147485147" r:id="rId16"/>
    <p:sldLayoutId id="214748514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photos/M4Xloxsg0Gw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photos/M4Xloxsg0Gw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RLG8Nyve2v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photos/IJ0KiXl4uys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ublicservicedegrees.org/resources/esl-ell-student-parent-teacher-resources/" TargetMode="Externa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photos/_GpJpHnyCSw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youtu.be/RLG8Nyve2vg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gecoenglish.weebly.com/" TargetMode="External"/><Relationship Id="rId2" Type="http://schemas.openxmlformats.org/officeDocument/2006/relationships/hyperlink" Target="mailto:mpointel@zagmail.gonzaga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oughtco.com/making-a-doctors-appointment-1210351" TargetMode="External"/><Relationship Id="rId2" Type="http://schemas.openxmlformats.org/officeDocument/2006/relationships/hyperlink" Target="https://www.thoughtco.com/making-a-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learnersdictionary.com/" TargetMode="External"/><Relationship Id="rId4" Type="http://schemas.openxmlformats.org/officeDocument/2006/relationships/hyperlink" Target="https://youtu.be/RLG8Nyve2vg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ublicservicedegrees.org/resources/esl-ell-student-parent-teacher-resources/" TargetMode="Externa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youtu.be/RLG8Nyve2v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B3C05-B15A-4DDD-93AE-ABE21FD032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GECO, Class “B”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25F2C0-31DB-4855-A121-B66AD2B546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October 17, 2020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Michèle, Teacher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Volunteers:  Morgan, Reece, Teresa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A0E7151-33A3-4317-B39B-7BA1CD39F95C}"/>
              </a:ext>
            </a:extLst>
          </p:cNvPr>
          <p:cNvSpPr txBox="1">
            <a:spLocks/>
          </p:cNvSpPr>
          <p:nvPr/>
        </p:nvSpPr>
        <p:spPr>
          <a:xfrm>
            <a:off x="1289069" y="-220796"/>
            <a:ext cx="9613861" cy="25531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>
              <a:solidFill>
                <a:schemeClr val="bg1"/>
              </a:solidFill>
            </a:endParaRPr>
          </a:p>
          <a:p>
            <a:endParaRPr lang="en-US" sz="4000">
              <a:solidFill>
                <a:schemeClr val="bg1"/>
              </a:solidFill>
            </a:endParaRPr>
          </a:p>
          <a:p>
            <a:pPr algn="ctr"/>
            <a:r>
              <a:rPr lang="en-US" sz="7200" b="1"/>
              <a:t>Accessing Healthcare</a:t>
            </a:r>
          </a:p>
          <a:p>
            <a:pPr algn="ctr"/>
            <a:r>
              <a:rPr lang="en-US" sz="4800" b="1"/>
              <a:t>(going to the doctor)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600780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71E2C-F656-45E3-8CF7-CEE5AAE07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Doctor Visit:  Model and Next Steps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E7436C-CDB6-4FE0-A565-BD2AAA70F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10942928" cy="44032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/>
              <a:t>Model:  </a:t>
            </a:r>
            <a:r>
              <a:rPr lang="en-US" sz="4400" b="1" dirty="0">
                <a:solidFill>
                  <a:schemeClr val="bg1"/>
                </a:solidFill>
              </a:rPr>
              <a:t>Discussing our answers!</a:t>
            </a:r>
          </a:p>
          <a:p>
            <a:pPr marL="0" indent="0"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4400" b="1" dirty="0"/>
              <a:t>What are you going to do next?</a:t>
            </a:r>
          </a:p>
          <a:p>
            <a:pPr marL="0" indent="0">
              <a:buNone/>
            </a:pPr>
            <a:endParaRPr lang="en-US" sz="4400" b="1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2600" b="1" dirty="0"/>
              <a:t>Bring your papers with you into the breakout rooms.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600" b="1" dirty="0"/>
              <a:t>After you share, you can ask any of the volunteers for help with phrasing questions or vocabulary.  You can ask each other questions. </a:t>
            </a:r>
          </a:p>
          <a:p>
            <a:pPr marL="0" indent="0">
              <a:buNone/>
            </a:pPr>
            <a:endParaRPr lang="en-US" dirty="0"/>
          </a:p>
          <a:p>
            <a:endParaRPr lang="en-US" sz="3200" dirty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35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71E2C-F656-45E3-8CF7-CEE5AAE07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71" y="753228"/>
            <a:ext cx="9758332" cy="1080938"/>
          </a:xfrm>
        </p:spPr>
        <p:txBody>
          <a:bodyPr>
            <a:normAutofit/>
          </a:bodyPr>
          <a:lstStyle/>
          <a:p>
            <a:r>
              <a:rPr lang="en-US" sz="4400" b="1" dirty="0"/>
              <a:t>Doctor Visit:  What’s Your Story?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E7436C-CDB6-4FE0-A565-BD2AAA70F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1979630"/>
            <a:ext cx="10239213" cy="487837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b="1" dirty="0"/>
          </a:p>
          <a:p>
            <a:r>
              <a:rPr lang="en-US" sz="3400" dirty="0"/>
              <a:t>Why did you go to the doctor?</a:t>
            </a:r>
          </a:p>
          <a:p>
            <a:r>
              <a:rPr lang="en-US" sz="3400" dirty="0"/>
              <a:t>What were your symptoms? </a:t>
            </a:r>
          </a:p>
          <a:p>
            <a:r>
              <a:rPr lang="en-US" sz="3400" dirty="0"/>
              <a:t>What questions did they ask you?  </a:t>
            </a:r>
          </a:p>
          <a:p>
            <a:r>
              <a:rPr lang="en-US" sz="3400" dirty="0"/>
              <a:t>What questions did you ask them?</a:t>
            </a:r>
          </a:p>
          <a:p>
            <a:r>
              <a:rPr lang="en-US" sz="3400" dirty="0"/>
              <a:t>What do you want to know how to say that will help next time? 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/>
              <a:t>TAKE YOUR PAPER WITH YOU TO THE BREAKOUT ROOMS!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80988C-85BE-4BBE-BB4E-B178E847274B}"/>
              </a:ext>
            </a:extLst>
          </p:cNvPr>
          <p:cNvSpPr txBox="1"/>
          <p:nvPr/>
        </p:nvSpPr>
        <p:spPr>
          <a:xfrm>
            <a:off x="8691513" y="693532"/>
            <a:ext cx="20267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TAKE A 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PHOTO OF THIS SLIDE!</a:t>
            </a:r>
          </a:p>
        </p:txBody>
      </p:sp>
    </p:spTree>
    <p:extLst>
      <p:ext uri="{BB962C8B-B14F-4D97-AF65-F5344CB8AC3E}">
        <p14:creationId xmlns:p14="http://schemas.microsoft.com/office/powerpoint/2010/main" val="958221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71E2C-F656-45E3-8CF7-CEE5AAE07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Share Your Story!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E7436C-CDB6-4FE0-A565-BD2AAA70F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184844"/>
            <a:ext cx="10074365" cy="391992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400" b="1" dirty="0">
                <a:solidFill>
                  <a:schemeClr val="bg1"/>
                </a:solidFill>
              </a:rPr>
              <a:t>Why did you go to the doctor?</a:t>
            </a:r>
          </a:p>
          <a:p>
            <a:pPr>
              <a:lnSpc>
                <a:spcPct val="100000"/>
              </a:lnSpc>
            </a:pPr>
            <a:r>
              <a:rPr lang="en-US" sz="3400" b="1" dirty="0">
                <a:solidFill>
                  <a:schemeClr val="bg1"/>
                </a:solidFill>
              </a:rPr>
              <a:t>What were your symptoms? </a:t>
            </a:r>
          </a:p>
          <a:p>
            <a:pPr>
              <a:lnSpc>
                <a:spcPct val="100000"/>
              </a:lnSpc>
            </a:pPr>
            <a:r>
              <a:rPr lang="en-US" sz="3400" b="1" dirty="0">
                <a:solidFill>
                  <a:schemeClr val="bg1"/>
                </a:solidFill>
              </a:rPr>
              <a:t>What questions did they ask you?  </a:t>
            </a:r>
          </a:p>
          <a:p>
            <a:pPr>
              <a:lnSpc>
                <a:spcPct val="100000"/>
              </a:lnSpc>
            </a:pPr>
            <a:r>
              <a:rPr lang="en-US" sz="3400" b="1" dirty="0">
                <a:solidFill>
                  <a:schemeClr val="bg1"/>
                </a:solidFill>
              </a:rPr>
              <a:t>What questions did you ask them?</a:t>
            </a:r>
          </a:p>
          <a:p>
            <a:pPr>
              <a:lnSpc>
                <a:spcPct val="100000"/>
              </a:lnSpc>
            </a:pPr>
            <a:r>
              <a:rPr lang="en-US" sz="3400" b="1" dirty="0">
                <a:solidFill>
                  <a:schemeClr val="bg1"/>
                </a:solidFill>
              </a:rPr>
              <a:t>What do you want to know how to say that will help next time?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9CF030-BEBF-4A9C-AFFA-3EB9236919EB}"/>
              </a:ext>
            </a:extLst>
          </p:cNvPr>
          <p:cNvSpPr txBox="1"/>
          <p:nvPr/>
        </p:nvSpPr>
        <p:spPr>
          <a:xfrm>
            <a:off x="7507654" y="753228"/>
            <a:ext cx="24244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CLASS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1184195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F7C993F-9C02-46BA-805E-ACB3F3634F08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2" r="32591"/>
          <a:stretch/>
        </p:blipFill>
        <p:spPr bwMode="auto">
          <a:xfrm>
            <a:off x="6096000" y="0"/>
            <a:ext cx="6092823" cy="685631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871E2C-F656-45E3-8CF7-CEE5AAE07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5041629" cy="1080938"/>
          </a:xfrm>
        </p:spPr>
        <p:txBody>
          <a:bodyPr>
            <a:normAutofit/>
          </a:bodyPr>
          <a:lstStyle/>
          <a:p>
            <a:r>
              <a:rPr lang="en-US" sz="5000" b="1" dirty="0"/>
              <a:t>Vocabulary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E7436C-CDB6-4FE0-A565-BD2AAA70F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363" y="2516391"/>
            <a:ext cx="5211587" cy="39115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 See the word.</a:t>
            </a:r>
          </a:p>
          <a:p>
            <a:pPr marL="0" indent="0">
              <a:buNone/>
            </a:pPr>
            <a:r>
              <a:rPr lang="en-US" sz="3200" b="1" dirty="0"/>
              <a:t> Say it.</a:t>
            </a:r>
          </a:p>
          <a:p>
            <a:pPr marL="0" indent="0">
              <a:buNone/>
            </a:pPr>
            <a:r>
              <a:rPr lang="en-US" sz="3200" b="1" dirty="0"/>
              <a:t> Define the word.</a:t>
            </a:r>
          </a:p>
          <a:p>
            <a:pPr marL="0" indent="0">
              <a:buNone/>
            </a:pPr>
            <a:r>
              <a:rPr lang="en-US" sz="3200" b="1" dirty="0"/>
              <a:t> See the definition.</a:t>
            </a:r>
          </a:p>
          <a:p>
            <a:pPr marL="0" indent="0">
              <a:buNone/>
            </a:pPr>
            <a:r>
              <a:rPr lang="en-US" sz="3200" b="1" dirty="0"/>
              <a:t> Use in a sentence!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endParaRPr lang="en-US" sz="1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5FC92F-3EFC-424C-BB1A-26D3B4A02579}"/>
              </a:ext>
            </a:extLst>
          </p:cNvPr>
          <p:cNvSpPr txBox="1"/>
          <p:nvPr/>
        </p:nvSpPr>
        <p:spPr>
          <a:xfrm rot="21404958">
            <a:off x="11839050" y="6439712"/>
            <a:ext cx="419458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" u="sng" dirty="0">
                <a:solidFill>
                  <a:srgbClr val="666699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https://unsplash.com/photos/M4Xloxsg0Gw</a:t>
            </a:r>
            <a:endParaRPr lang="en-US" sz="100" dirty="0">
              <a:solidFill>
                <a:srgbClr val="66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281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F7C993F-9C02-46BA-805E-ACB3F3634F08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2" r="32591"/>
          <a:stretch/>
        </p:blipFill>
        <p:spPr bwMode="auto">
          <a:xfrm>
            <a:off x="6099177" y="1690"/>
            <a:ext cx="6092823" cy="685631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871E2C-F656-45E3-8CF7-CEE5AAE07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5041629" cy="1080938"/>
          </a:xfrm>
        </p:spPr>
        <p:txBody>
          <a:bodyPr>
            <a:normAutofit/>
          </a:bodyPr>
          <a:lstStyle/>
          <a:p>
            <a:r>
              <a:rPr lang="en-US" dirty="0"/>
              <a:t>Vocabulary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E7436C-CDB6-4FE0-A565-BD2AAA70F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363" y="2336872"/>
            <a:ext cx="5211587" cy="391152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5400" b="1" dirty="0"/>
              <a:t>doctor</a:t>
            </a:r>
            <a:r>
              <a:rPr lang="en-US" sz="3200" b="1" dirty="0"/>
              <a:t> 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4000" b="1" dirty="0"/>
              <a:t>a person who is trained and licensed to treat sick and injured people 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(also called a </a:t>
            </a:r>
            <a:r>
              <a:rPr lang="en-US" sz="3200" b="1" i="1" dirty="0"/>
              <a:t>physician</a:t>
            </a:r>
            <a:r>
              <a:rPr lang="en-US" sz="3200" b="1" dirty="0"/>
              <a:t>)</a:t>
            </a:r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endParaRPr lang="en-US" sz="1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5FC92F-3EFC-424C-BB1A-26D3B4A02579}"/>
              </a:ext>
            </a:extLst>
          </p:cNvPr>
          <p:cNvSpPr txBox="1"/>
          <p:nvPr/>
        </p:nvSpPr>
        <p:spPr>
          <a:xfrm rot="21404958">
            <a:off x="11839050" y="6439712"/>
            <a:ext cx="419458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" u="sng" dirty="0">
                <a:solidFill>
                  <a:srgbClr val="666699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https://unsplash.com/photos/M4Xloxsg0Gw</a:t>
            </a:r>
            <a:endParaRPr lang="en-US" sz="100" dirty="0">
              <a:solidFill>
                <a:srgbClr val="66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781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71E2C-F656-45E3-8CF7-CEE5AAE07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Vocabulary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E7436C-CDB6-4FE0-A565-BD2AAA70F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237154"/>
            <a:ext cx="9613861" cy="44231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b="1" dirty="0"/>
              <a:t>examination</a:t>
            </a:r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r>
              <a:rPr lang="en-US" sz="3200" b="1" dirty="0"/>
              <a:t>a close and careful study of </a:t>
            </a:r>
          </a:p>
          <a:p>
            <a:pPr marL="0" indent="0">
              <a:buNone/>
            </a:pPr>
            <a:r>
              <a:rPr lang="en-US" sz="3200" b="1" dirty="0"/>
              <a:t>someone or something </a:t>
            </a:r>
          </a:p>
          <a:p>
            <a:pPr marL="0" indent="0">
              <a:buNone/>
            </a:pPr>
            <a:r>
              <a:rPr lang="en-US" sz="3200" b="1" dirty="0"/>
              <a:t>to find signs </a:t>
            </a:r>
          </a:p>
          <a:p>
            <a:pPr marL="0" indent="0">
              <a:buNone/>
            </a:pPr>
            <a:r>
              <a:rPr lang="en-US" sz="3200" b="1" dirty="0"/>
              <a:t>of illness or injury</a:t>
            </a:r>
          </a:p>
          <a:p>
            <a:pPr marL="0" indent="0">
              <a:buNone/>
            </a:pPr>
            <a:endParaRPr lang="en-US" sz="3200" dirty="0"/>
          </a:p>
          <a:p>
            <a:endParaRPr lang="en-US" sz="3200" b="1" dirty="0"/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A687F92-A56C-46A6-92E5-6DD94EA4AEE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635578" y="3887012"/>
            <a:ext cx="5276335" cy="2656703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D29E74-EFD7-48FA-9F6D-D5DBCDD9D889}"/>
              </a:ext>
            </a:extLst>
          </p:cNvPr>
          <p:cNvSpPr txBox="1"/>
          <p:nvPr/>
        </p:nvSpPr>
        <p:spPr>
          <a:xfrm>
            <a:off x="9602689" y="6239332"/>
            <a:ext cx="734007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" u="sng" dirty="0">
                <a:solidFill>
                  <a:srgbClr val="96969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https://youtu.be/RLG8Nyve2vg</a:t>
            </a:r>
            <a:endParaRPr lang="en-US" sz="300" dirty="0">
              <a:solidFill>
                <a:srgbClr val="96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789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34FBF83-F261-4A3B-B315-F1E8D4220B57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0" r="22456" b="2"/>
          <a:stretch/>
        </p:blipFill>
        <p:spPr bwMode="auto">
          <a:xfrm>
            <a:off x="4636008" y="10"/>
            <a:ext cx="7552815" cy="685631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871E2C-F656-45E3-8CF7-CEE5AAE07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753228"/>
            <a:ext cx="3679028" cy="1080938"/>
          </a:xfrm>
        </p:spPr>
        <p:txBody>
          <a:bodyPr>
            <a:normAutofit/>
          </a:bodyPr>
          <a:lstStyle/>
          <a:p>
            <a:r>
              <a:rPr lang="en-US" dirty="0"/>
              <a:t>Vocabulary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E7436C-CDB6-4FE0-A565-BD2AAA70F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718" y="2336873"/>
            <a:ext cx="4048632" cy="359931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5800" b="1" dirty="0"/>
              <a:t>stethoscope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dirty="0"/>
              <a:t>an instrument that is used for listening to someone's heart or lungs</a:t>
            </a:r>
          </a:p>
          <a:p>
            <a:pPr marL="0" indent="0">
              <a:buNone/>
            </a:pPr>
            <a:endParaRPr lang="en-US" sz="16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E34DD9-EAC7-4493-ABDF-D658A6F966FA}"/>
              </a:ext>
            </a:extLst>
          </p:cNvPr>
          <p:cNvSpPr txBox="1"/>
          <p:nvPr/>
        </p:nvSpPr>
        <p:spPr>
          <a:xfrm rot="20384402">
            <a:off x="10181069" y="4238940"/>
            <a:ext cx="156882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u="sng" dirty="0">
                <a:solidFill>
                  <a:schemeClr val="tx1">
                    <a:lumMod val="8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https://unsplash.com/photos/IJ0KiXl4uys</a:t>
            </a:r>
            <a:endParaRPr lang="en-US" sz="500" dirty="0">
              <a:solidFill>
                <a:schemeClr val="tx1">
                  <a:lumMod val="8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87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71E2C-F656-45E3-8CF7-CEE5AAE07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Vocabulary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E7436C-CDB6-4FE0-A565-BD2AAA70F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43251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5400" b="1" dirty="0"/>
              <a:t>nurse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b="1" dirty="0"/>
              <a:t>a person who is trained </a:t>
            </a:r>
          </a:p>
          <a:p>
            <a:pPr marL="0" indent="0">
              <a:buNone/>
            </a:pPr>
            <a:r>
              <a:rPr lang="en-US" sz="3600" b="1" dirty="0"/>
              <a:t>to care for sick or injured </a:t>
            </a:r>
          </a:p>
          <a:p>
            <a:pPr marL="0" indent="0">
              <a:buNone/>
            </a:pPr>
            <a:r>
              <a:rPr lang="en-US" sz="3600" b="1" dirty="0"/>
              <a:t>people and who usually </a:t>
            </a:r>
          </a:p>
          <a:p>
            <a:pPr marL="0" indent="0">
              <a:buNone/>
            </a:pPr>
            <a:r>
              <a:rPr lang="en-US" sz="3600" b="1" dirty="0"/>
              <a:t>works in a hospital or doctor's office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0E6DF5-E195-4ADC-B6F3-D36EC390BB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918" y="0"/>
            <a:ext cx="5993081" cy="3962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4CAD3B-233F-4304-A031-03BA9E22102F}"/>
              </a:ext>
            </a:extLst>
          </p:cNvPr>
          <p:cNvSpPr txBox="1"/>
          <p:nvPr/>
        </p:nvSpPr>
        <p:spPr>
          <a:xfrm>
            <a:off x="10743209" y="3793123"/>
            <a:ext cx="144879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>
                <a:solidFill>
                  <a:srgbClr val="C0C0C0"/>
                </a:solidFill>
              </a:rPr>
              <a:t>https://unsplash.com/photos/d3fe9qJDqaI</a:t>
            </a:r>
          </a:p>
        </p:txBody>
      </p:sp>
    </p:spTree>
    <p:extLst>
      <p:ext uri="{BB962C8B-B14F-4D97-AF65-F5344CB8AC3E}">
        <p14:creationId xmlns:p14="http://schemas.microsoft.com/office/powerpoint/2010/main" val="83502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71E2C-F656-45E3-8CF7-CEE5AAE07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Vocabulary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E7436C-CDB6-4FE0-A565-BD2AAA70F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629" y="2336873"/>
            <a:ext cx="7362701" cy="435185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11400" b="1" dirty="0"/>
              <a:t>medical technician</a:t>
            </a:r>
          </a:p>
          <a:p>
            <a:pPr marL="0" indent="0">
              <a:buNone/>
            </a:pPr>
            <a:endParaRPr lang="en-US" sz="5800" b="1" dirty="0"/>
          </a:p>
          <a:p>
            <a:pPr marL="0" indent="0">
              <a:buNone/>
            </a:pPr>
            <a:r>
              <a:rPr lang="en-US" sz="7300" b="1" dirty="0"/>
              <a:t>a person who uses machines and science-based methods in the field of medicine</a:t>
            </a:r>
          </a:p>
          <a:p>
            <a:pPr marL="0" indent="0">
              <a:buNone/>
            </a:pPr>
            <a:endParaRPr lang="en-US" sz="5800" b="1" dirty="0"/>
          </a:p>
          <a:p>
            <a:pPr marL="0" indent="0">
              <a:buNone/>
            </a:pPr>
            <a:r>
              <a:rPr lang="en-US" sz="5800" b="1" dirty="0"/>
              <a:t>Example:  X-ray technician</a:t>
            </a:r>
          </a:p>
          <a:p>
            <a:pPr marL="0" indent="0">
              <a:buNone/>
            </a:pPr>
            <a:r>
              <a:rPr lang="en-US" sz="4600" b="1" dirty="0"/>
              <a:t> </a:t>
            </a:r>
          </a:p>
          <a:p>
            <a:pPr marL="0" indent="0">
              <a:buNone/>
            </a:pPr>
            <a:r>
              <a:rPr lang="en-US" sz="4000" dirty="0"/>
              <a:t> </a:t>
            </a:r>
          </a:p>
        </p:txBody>
      </p:sp>
      <p:pic>
        <p:nvPicPr>
          <p:cNvPr id="7" name="Picture 6" descr="A person in a blue shirt&#10;&#10;Description automatically generated">
            <a:extLst>
              <a:ext uri="{FF2B5EF4-FFF2-40B4-BE49-F238E27FC236}">
                <a16:creationId xmlns:a16="http://schemas.microsoft.com/office/drawing/2014/main" id="{B2B418AC-5CCF-44B1-BB35-8CC029BF82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0"/>
            <a:ext cx="457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9752B6E-299D-43F6-9188-11D4CB5382F1}"/>
              </a:ext>
            </a:extLst>
          </p:cNvPr>
          <p:cNvSpPr txBox="1"/>
          <p:nvPr/>
        </p:nvSpPr>
        <p:spPr>
          <a:xfrm>
            <a:off x="7620000" y="6688723"/>
            <a:ext cx="157941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>
                <a:solidFill>
                  <a:srgbClr val="800000"/>
                </a:solidFill>
              </a:rPr>
              <a:t>https://unsplash.com/photos/_N7I1JyPYJw</a:t>
            </a:r>
          </a:p>
        </p:txBody>
      </p:sp>
    </p:spTree>
    <p:extLst>
      <p:ext uri="{BB962C8B-B14F-4D97-AF65-F5344CB8AC3E}">
        <p14:creationId xmlns:p14="http://schemas.microsoft.com/office/powerpoint/2010/main" val="109165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71E2C-F656-45E3-8CF7-CEE5AAE07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Vocabulary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E7436C-CDB6-4FE0-A565-BD2AAA70F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521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b="1" dirty="0"/>
              <a:t>ultrasound</a:t>
            </a:r>
          </a:p>
          <a:p>
            <a:pPr marL="0" indent="0">
              <a:buNone/>
            </a:pPr>
            <a:endParaRPr lang="en-US" sz="1200" b="1" dirty="0"/>
          </a:p>
          <a:p>
            <a:r>
              <a:rPr lang="en-US" sz="4000" b="1" dirty="0"/>
              <a:t>a way to take photographs inside the body by using sound waves</a:t>
            </a:r>
          </a:p>
          <a:p>
            <a:endParaRPr lang="en-US" b="1" dirty="0"/>
          </a:p>
          <a:p>
            <a:r>
              <a:rPr lang="en-US" sz="4000" b="1" dirty="0"/>
              <a:t>an image that is made through this type of photography</a:t>
            </a:r>
          </a:p>
          <a:p>
            <a:pPr marL="0" indent="0">
              <a:buNone/>
            </a:pPr>
            <a:endParaRPr lang="en-US" sz="3200" b="1" dirty="0"/>
          </a:p>
        </p:txBody>
      </p:sp>
      <p:pic>
        <p:nvPicPr>
          <p:cNvPr id="5" name="Picture 4" descr="A person standing in front of a computer&#10;&#10;Description automatically generated">
            <a:extLst>
              <a:ext uri="{FF2B5EF4-FFF2-40B4-BE49-F238E27FC236}">
                <a16:creationId xmlns:a16="http://schemas.microsoft.com/office/drawing/2014/main" id="{495EC526-46F8-4AF9-818E-ABC142611D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641" y="-1"/>
            <a:ext cx="2650445" cy="19879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EC3527D-CDB4-44E0-AA75-D3CCD0F3C27C}"/>
              </a:ext>
            </a:extLst>
          </p:cNvPr>
          <p:cNvSpPr txBox="1"/>
          <p:nvPr/>
        </p:nvSpPr>
        <p:spPr>
          <a:xfrm>
            <a:off x="9503809" y="1900852"/>
            <a:ext cx="69628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https://unsplash.com/photos/d3fe9qJDqaI</a:t>
            </a:r>
          </a:p>
        </p:txBody>
      </p:sp>
    </p:spTree>
    <p:extLst>
      <p:ext uri="{BB962C8B-B14F-4D97-AF65-F5344CB8AC3E}">
        <p14:creationId xmlns:p14="http://schemas.microsoft.com/office/powerpoint/2010/main" val="219269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9">
            <a:extLst>
              <a:ext uri="{FF2B5EF4-FFF2-40B4-BE49-F238E27FC236}">
                <a16:creationId xmlns:a16="http://schemas.microsoft.com/office/drawing/2014/main" id="{8DCA3673-CDE4-40C5-9FA8-F89874CFBA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11">
            <a:extLst>
              <a:ext uri="{FF2B5EF4-FFF2-40B4-BE49-F238E27FC236}">
                <a16:creationId xmlns:a16="http://schemas.microsoft.com/office/drawing/2014/main" id="{95756E8F-499C-4533-BBE8-309C3E8D9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28" name="Rectangle 13">
            <a:extLst>
              <a:ext uri="{FF2B5EF4-FFF2-40B4-BE49-F238E27FC236}">
                <a16:creationId xmlns:a16="http://schemas.microsoft.com/office/drawing/2014/main" id="{0FFFD040-32A9-4D2B-86CA-599D030A4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15">
            <a:extLst>
              <a:ext uri="{FF2B5EF4-FFF2-40B4-BE49-F238E27FC236}">
                <a16:creationId xmlns:a16="http://schemas.microsoft.com/office/drawing/2014/main" id="{863205CA-B7FF-4C25-A4C8-3BBBCE19D9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871E2C-F656-45E3-8CF7-CEE5AAE07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939" y="697073"/>
            <a:ext cx="4136123" cy="1080938"/>
          </a:xfrm>
        </p:spPr>
        <p:txBody>
          <a:bodyPr>
            <a:normAutofit/>
          </a:bodyPr>
          <a:lstStyle/>
          <a:p>
            <a:r>
              <a:rPr lang="en-US" sz="4000" b="1" dirty="0"/>
              <a:t>Review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06E3F32-3C1A-4B6E-AF26-8A15A78856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31AA91-FB1F-4640-877F-7FCDBC7B7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352" y="2114370"/>
            <a:ext cx="4383337" cy="474412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b="1" i="1" dirty="0">
              <a:solidFill>
                <a:srgbClr val="FFFF66"/>
              </a:solidFill>
            </a:endParaRPr>
          </a:p>
          <a:p>
            <a:r>
              <a:rPr lang="en-US" sz="4400" b="1" dirty="0">
                <a:solidFill>
                  <a:schemeClr val="bg1"/>
                </a:solidFill>
              </a:rPr>
              <a:t>making appointments</a:t>
            </a:r>
          </a:p>
          <a:p>
            <a:r>
              <a:rPr lang="en-US" sz="4400" b="1" dirty="0">
                <a:solidFill>
                  <a:schemeClr val="bg1"/>
                </a:solidFill>
              </a:rPr>
              <a:t>polite requests</a:t>
            </a:r>
          </a:p>
          <a:p>
            <a:pPr marL="0" indent="0"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3000" b="1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</p:txBody>
      </p:sp>
      <p:pic>
        <p:nvPicPr>
          <p:cNvPr id="5" name="Picture 4" descr="A picture containing cake, indoor, food, sitting&#10;&#10;Description automatically generated">
            <a:extLst>
              <a:ext uri="{FF2B5EF4-FFF2-40B4-BE49-F238E27FC236}">
                <a16:creationId xmlns:a16="http://schemas.microsoft.com/office/drawing/2014/main" id="{03C525E0-5944-4BCE-845A-AB5FDD4758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090" y="1289540"/>
            <a:ext cx="6269479" cy="4278919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C4BB58-1D9D-46BD-B0AE-832583D3A0E0}"/>
              </a:ext>
            </a:extLst>
          </p:cNvPr>
          <p:cNvSpPr txBox="1"/>
          <p:nvPr/>
        </p:nvSpPr>
        <p:spPr>
          <a:xfrm>
            <a:off x="10915578" y="5480435"/>
            <a:ext cx="697358" cy="1077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" u="sng" dirty="0">
                <a:solidFill>
                  <a:schemeClr val="tx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https://www.publicservicedegrees.org/resources/esl-ell-student-parent-teacher-resources/</a:t>
            </a:r>
            <a:r>
              <a:rPr lang="en-US" sz="100" dirty="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96218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film, indoor, sitting, table&#10;&#10;Description automatically generated">
            <a:extLst>
              <a:ext uri="{FF2B5EF4-FFF2-40B4-BE49-F238E27FC236}">
                <a16:creationId xmlns:a16="http://schemas.microsoft.com/office/drawing/2014/main" id="{910A8117-C08B-4B1F-B367-BC6A85D2B2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0" r="589" b="-2"/>
          <a:stretch/>
        </p:blipFill>
        <p:spPr>
          <a:xfrm>
            <a:off x="4636008" y="10"/>
            <a:ext cx="7552815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871E2C-F656-45E3-8CF7-CEE5AAE07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753228"/>
            <a:ext cx="3679028" cy="1080938"/>
          </a:xfrm>
        </p:spPr>
        <p:txBody>
          <a:bodyPr>
            <a:normAutofit/>
          </a:bodyPr>
          <a:lstStyle/>
          <a:p>
            <a:r>
              <a:rPr lang="en-US" dirty="0"/>
              <a:t>Vocabulary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E7436C-CDB6-4FE0-A565-BD2AAA70F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2"/>
            <a:ext cx="3581635" cy="440474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5400" b="1" dirty="0"/>
              <a:t>X-ray</a:t>
            </a:r>
          </a:p>
          <a:p>
            <a:r>
              <a:rPr lang="en-US" sz="2600" b="1" dirty="0"/>
              <a:t>a special way of taking photos inside the body for medical purposes</a:t>
            </a:r>
          </a:p>
          <a:p>
            <a:endParaRPr lang="en-US" sz="2600" b="1" dirty="0"/>
          </a:p>
          <a:p>
            <a:r>
              <a:rPr lang="en-US" sz="2600" b="1" dirty="0"/>
              <a:t>the resulting photo from using this method of photography</a:t>
            </a:r>
          </a:p>
          <a:p>
            <a:pPr marL="0" indent="0">
              <a:buNone/>
            </a:pPr>
            <a:endParaRPr lang="en-US" sz="5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7EFA16-112F-4C47-85FA-7A841232AD75}"/>
              </a:ext>
            </a:extLst>
          </p:cNvPr>
          <p:cNvSpPr txBox="1"/>
          <p:nvPr/>
        </p:nvSpPr>
        <p:spPr>
          <a:xfrm rot="1217455">
            <a:off x="8412415" y="5993114"/>
            <a:ext cx="12954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" u="sng" dirty="0">
                <a:solidFill>
                  <a:schemeClr val="tx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https://unsplash.com/photos/_GpJpHnyCSw</a:t>
            </a:r>
            <a:endParaRPr lang="en-US" sz="400" dirty="0">
              <a:solidFill>
                <a:schemeClr val="tx2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9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71E2C-F656-45E3-8CF7-CEE5AAE07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en-US" dirty="0"/>
              <a:t>Vocabulary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E7436C-CDB6-4FE0-A565-BD2AAA70F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3226" y="2351783"/>
            <a:ext cx="7277321" cy="41570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b="1" dirty="0"/>
              <a:t>EKG</a:t>
            </a:r>
          </a:p>
          <a:p>
            <a:pPr marL="0" indent="0">
              <a:buNone/>
            </a:pPr>
            <a:endParaRPr lang="en-US" sz="1200" b="1" dirty="0"/>
          </a:p>
          <a:p>
            <a:pPr lvl="0"/>
            <a:r>
              <a:rPr lang="en-US" sz="3200" b="1" dirty="0"/>
              <a:t>a machine that detects and records the heart’s electrical activity</a:t>
            </a:r>
          </a:p>
          <a:p>
            <a:pPr marL="0" lvl="0" indent="0">
              <a:buNone/>
            </a:pPr>
            <a:endParaRPr lang="en-US" sz="3200" b="1" dirty="0"/>
          </a:p>
          <a:p>
            <a:pPr lvl="0"/>
            <a:r>
              <a:rPr lang="en-US" sz="3200" b="1" dirty="0"/>
              <a:t>the printed recording that an EKG machine makes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3EAD5E9B-F88E-4F8C-B9A3-30B61255FA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19" r="30791" b="2"/>
          <a:stretch/>
        </p:blipFill>
        <p:spPr>
          <a:xfrm>
            <a:off x="794325" y="2336872"/>
            <a:ext cx="2692907" cy="3598789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2102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n in white chef uniform holding purple plastic bottle">
            <a:extLst>
              <a:ext uri="{FF2B5EF4-FFF2-40B4-BE49-F238E27FC236}">
                <a16:creationId xmlns:a16="http://schemas.microsoft.com/office/drawing/2014/main" id="{D27122C2-1859-454E-A528-904B384A7257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8568"/>
          <a:stretch/>
        </p:blipFill>
        <p:spPr bwMode="auto">
          <a:xfrm>
            <a:off x="6096000" y="10"/>
            <a:ext cx="6092823" cy="685631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871E2C-F656-45E3-8CF7-CEE5AAE07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5041629" cy="1080938"/>
          </a:xfrm>
        </p:spPr>
        <p:txBody>
          <a:bodyPr>
            <a:normAutofit/>
          </a:bodyPr>
          <a:lstStyle/>
          <a:p>
            <a:r>
              <a:rPr lang="en-US" dirty="0"/>
              <a:t>Vocabulary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E7436C-CDB6-4FE0-A565-BD2AAA70F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5041628" cy="3599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/>
              <a:t>Blood work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tests that are run from a patient blood sample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D3A592-E942-4078-B2F2-B496D8FA4389}"/>
              </a:ext>
            </a:extLst>
          </p:cNvPr>
          <p:cNvSpPr txBox="1"/>
          <p:nvPr/>
        </p:nvSpPr>
        <p:spPr>
          <a:xfrm>
            <a:off x="10396459" y="6544180"/>
            <a:ext cx="1304888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" dirty="0">
                <a:solidFill>
                  <a:schemeClr val="tx2">
                    <a:lumMod val="50000"/>
                  </a:schemeClr>
                </a:solidFill>
              </a:rPr>
              <a:t>https://unsplash.com/photos/PP5nO5gcLdA</a:t>
            </a:r>
          </a:p>
        </p:txBody>
      </p:sp>
    </p:spTree>
    <p:extLst>
      <p:ext uri="{BB962C8B-B14F-4D97-AF65-F5344CB8AC3E}">
        <p14:creationId xmlns:p14="http://schemas.microsoft.com/office/powerpoint/2010/main" val="2812681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&#10;&#10;Description automatically generated">
            <a:extLst>
              <a:ext uri="{FF2B5EF4-FFF2-40B4-BE49-F238E27FC236}">
                <a16:creationId xmlns:a16="http://schemas.microsoft.com/office/drawing/2014/main" id="{33DCA603-C9B6-4ADA-AE95-D93A41A813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5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91" r="9091"/>
          <a:stretch/>
        </p:blipFill>
        <p:spPr>
          <a:xfrm>
            <a:off x="-608749" y="753227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871E2C-F656-45E3-8CF7-CEE5AAE07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en-US" dirty="0"/>
              <a:t>Vocabulary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E7436C-CDB6-4FE0-A565-BD2AAA70F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339506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5400" b="1" dirty="0">
                <a:solidFill>
                  <a:schemeClr val="bg1"/>
                </a:solidFill>
              </a:rPr>
              <a:t>symptom</a:t>
            </a:r>
          </a:p>
          <a:p>
            <a:pPr marL="0" indent="0">
              <a:buNone/>
            </a:pPr>
            <a:endParaRPr lang="en-US" sz="36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a change in the body or mind which indicates that a disease is present</a:t>
            </a:r>
          </a:p>
        </p:txBody>
      </p:sp>
    </p:spTree>
    <p:extLst>
      <p:ext uri="{BB962C8B-B14F-4D97-AF65-F5344CB8AC3E}">
        <p14:creationId xmlns:p14="http://schemas.microsoft.com/office/powerpoint/2010/main" val="78340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71E2C-F656-45E3-8CF7-CEE5AAE07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Talking With the Doctor (Intro)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E7436C-CDB6-4FE0-A565-BD2AAA70F1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When we are sick and don’t know why, or need some help, we can go to the doctor.</a:t>
            </a:r>
          </a:p>
          <a:p>
            <a:pPr marL="0" indent="0">
              <a:buNone/>
            </a:pPr>
            <a:endParaRPr lang="en-US" sz="3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There are many different types of doctors: 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			general physician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			specialist</a:t>
            </a:r>
          </a:p>
        </p:txBody>
      </p:sp>
    </p:spTree>
    <p:extLst>
      <p:ext uri="{BB962C8B-B14F-4D97-AF65-F5344CB8AC3E}">
        <p14:creationId xmlns:p14="http://schemas.microsoft.com/office/powerpoint/2010/main" val="20521375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71E2C-F656-45E3-8CF7-CEE5AAE07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Talking With the Doctor (Preview)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E7436C-CDB6-4FE0-A565-BD2AAA70F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4386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chemeClr val="bg1"/>
                </a:solidFill>
              </a:rPr>
              <a:t>Today we’ll look at…</a:t>
            </a:r>
          </a:p>
          <a:p>
            <a:r>
              <a:rPr lang="en-US" sz="4400" dirty="0">
                <a:solidFill>
                  <a:schemeClr val="bg1"/>
                </a:solidFill>
              </a:rPr>
              <a:t>How to tell the doctor what’s wrong</a:t>
            </a:r>
          </a:p>
          <a:p>
            <a:r>
              <a:rPr lang="en-US" sz="4400" dirty="0">
                <a:solidFill>
                  <a:schemeClr val="bg1"/>
                </a:solidFill>
              </a:rPr>
              <a:t>How to answer the doctor’s questions</a:t>
            </a:r>
          </a:p>
          <a:p>
            <a:r>
              <a:rPr lang="en-US" sz="4400" dirty="0">
                <a:solidFill>
                  <a:schemeClr val="bg1"/>
                </a:solidFill>
              </a:rPr>
              <a:t>How to ask the doctor questions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68B23C-3F09-41C7-BC2B-11A522D78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69"/>
          <a:stretch/>
        </p:blipFill>
        <p:spPr>
          <a:xfrm>
            <a:off x="10020728" y="-1"/>
            <a:ext cx="2171271" cy="1971041"/>
          </a:xfrm>
          <a:prstGeom prst="rect">
            <a:avLst/>
          </a:prstGeom>
          <a:ln>
            <a:noFill/>
          </a:ln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533874-168C-4995-AD80-55C018DC480E}"/>
              </a:ext>
            </a:extLst>
          </p:cNvPr>
          <p:cNvSpPr txBox="1"/>
          <p:nvPr/>
        </p:nvSpPr>
        <p:spPr>
          <a:xfrm rot="20168504">
            <a:off x="11775813" y="1676136"/>
            <a:ext cx="408753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" dirty="0">
                <a:solidFill>
                  <a:srgbClr val="666699"/>
                </a:solidFill>
              </a:rPr>
              <a:t>https://unsplash.com/photos/M4Xloxsg0Gw</a:t>
            </a:r>
          </a:p>
        </p:txBody>
      </p:sp>
    </p:spTree>
    <p:extLst>
      <p:ext uri="{BB962C8B-B14F-4D97-AF65-F5344CB8AC3E}">
        <p14:creationId xmlns:p14="http://schemas.microsoft.com/office/powerpoint/2010/main" val="126415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71E2C-F656-45E3-8CF7-CEE5AAE07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/>
              <a:t>Talking With the Doctor (Coming Up)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E7436C-CDB6-4FE0-A565-BD2AAA70F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4386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chemeClr val="bg1"/>
                </a:solidFill>
              </a:rPr>
              <a:t>Next we’ll watch a video of a doctor’s appointment.</a:t>
            </a:r>
          </a:p>
          <a:p>
            <a:pPr marL="0" indent="0">
              <a:buNone/>
            </a:pP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What are some things that we’ll see in this video?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68B23C-3F09-41C7-BC2B-11A522D78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69"/>
          <a:stretch/>
        </p:blipFill>
        <p:spPr>
          <a:xfrm>
            <a:off x="10020728" y="-1"/>
            <a:ext cx="2171271" cy="1971041"/>
          </a:xfrm>
          <a:prstGeom prst="rect">
            <a:avLst/>
          </a:prstGeom>
          <a:ln>
            <a:noFill/>
          </a:ln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533874-168C-4995-AD80-55C018DC480E}"/>
              </a:ext>
            </a:extLst>
          </p:cNvPr>
          <p:cNvSpPr txBox="1"/>
          <p:nvPr/>
        </p:nvSpPr>
        <p:spPr>
          <a:xfrm rot="20168504">
            <a:off x="11775813" y="1676136"/>
            <a:ext cx="408753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" dirty="0">
                <a:solidFill>
                  <a:srgbClr val="666699"/>
                </a:solidFill>
              </a:rPr>
              <a:t>https://unsplash.com/photos/M4Xloxsg0Gw</a:t>
            </a:r>
          </a:p>
        </p:txBody>
      </p:sp>
    </p:spTree>
    <p:extLst>
      <p:ext uri="{BB962C8B-B14F-4D97-AF65-F5344CB8AC3E}">
        <p14:creationId xmlns:p14="http://schemas.microsoft.com/office/powerpoint/2010/main" val="747103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71E2C-F656-45E3-8CF7-CEE5AAE07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1" y="753228"/>
            <a:ext cx="4511644" cy="1080938"/>
          </a:xfrm>
        </p:spPr>
        <p:txBody>
          <a:bodyPr>
            <a:noAutofit/>
          </a:bodyPr>
          <a:lstStyle/>
          <a:p>
            <a:r>
              <a:rPr lang="en-US" sz="4000" b="1" dirty="0"/>
              <a:t>Talking With the Doctor (Video)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E7436C-CDB6-4FE0-A565-BD2AAA70F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3656289" cy="35993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800" dirty="0">
                <a:hlinkClick r:id="rId2"/>
              </a:rPr>
              <a:t>https://youtu.be/RLG8Nyve2vg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</a:rPr>
              <a:t>start 0:14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2">
                    <a:lumMod val="75000"/>
                  </a:schemeClr>
                </a:solidFill>
              </a:rPr>
              <a:t>	 end 0:54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400" dirty="0"/>
          </a:p>
        </p:txBody>
      </p: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A687F92-A56C-46A6-92E5-6DD94EA4AE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6090" y="1697056"/>
            <a:ext cx="6269479" cy="3463887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07CE1B-DC7F-4D0D-A36E-5A57E0EF4278}"/>
              </a:ext>
            </a:extLst>
          </p:cNvPr>
          <p:cNvSpPr txBox="1"/>
          <p:nvPr/>
        </p:nvSpPr>
        <p:spPr>
          <a:xfrm>
            <a:off x="9569194" y="4695529"/>
            <a:ext cx="1014531" cy="153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" dirty="0">
                <a:solidFill>
                  <a:srgbClr val="B2B2B2"/>
                </a:solidFill>
              </a:rPr>
              <a:t>https://youtu.be/RLG8Nyve2vg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518C60-6094-4A6B-B56D-A80AC6241143}"/>
              </a:ext>
            </a:extLst>
          </p:cNvPr>
          <p:cNvSpPr txBox="1"/>
          <p:nvPr/>
        </p:nvSpPr>
        <p:spPr>
          <a:xfrm>
            <a:off x="-539535" y="2838126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1800" b="1" dirty="0">
                <a:solidFill>
                  <a:schemeClr val="bg1"/>
                </a:solidFill>
              </a:rPr>
              <a:t>In the video and dialogue, </a:t>
            </a:r>
          </a:p>
          <a:p>
            <a:pPr marL="0" indent="0" algn="ctr">
              <a:buNone/>
            </a:pPr>
            <a:r>
              <a:rPr lang="en-US" sz="1800" b="1" dirty="0">
                <a:solidFill>
                  <a:srgbClr val="FFFF00"/>
                </a:solidFill>
              </a:rPr>
              <a:t>listen</a:t>
            </a:r>
            <a:r>
              <a:rPr lang="en-US" sz="1800" b="1" dirty="0">
                <a:solidFill>
                  <a:schemeClr val="bg1"/>
                </a:solidFill>
              </a:rPr>
              <a:t> and </a:t>
            </a:r>
            <a:r>
              <a:rPr lang="en-US" sz="1800" b="1" dirty="0">
                <a:solidFill>
                  <a:srgbClr val="FFFF00"/>
                </a:solidFill>
              </a:rPr>
              <a:t>watch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US" sz="1800" b="1" dirty="0">
                <a:solidFill>
                  <a:schemeClr val="bg1"/>
                </a:solidFill>
              </a:rPr>
              <a:t>for these vocabulary words!</a:t>
            </a:r>
          </a:p>
        </p:txBody>
      </p:sp>
    </p:spTree>
    <p:extLst>
      <p:ext uri="{BB962C8B-B14F-4D97-AF65-F5344CB8AC3E}">
        <p14:creationId xmlns:p14="http://schemas.microsoft.com/office/powerpoint/2010/main" val="16537123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71E2C-F656-45E3-8CF7-CEE5AAE07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Talking With the Doctor (Review)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E7436C-CDB6-4FE0-A565-BD2AAA70F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4386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chemeClr val="bg1"/>
                </a:solidFill>
              </a:rPr>
              <a:t>Who is in the video?</a:t>
            </a:r>
          </a:p>
          <a:p>
            <a:pPr marL="0" indent="0">
              <a:buNone/>
            </a:pPr>
            <a:endParaRPr lang="en-US" sz="4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4000" dirty="0">
                <a:solidFill>
                  <a:schemeClr val="bg1"/>
                </a:solidFill>
              </a:rPr>
              <a:t>What happened in the video?</a:t>
            </a:r>
          </a:p>
          <a:p>
            <a:pPr marL="0" indent="0">
              <a:buNone/>
            </a:pPr>
            <a:br>
              <a:rPr lang="en-US" sz="4000" dirty="0">
                <a:solidFill>
                  <a:schemeClr val="bg1"/>
                </a:solidFill>
              </a:rPr>
            </a:b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68B23C-3F09-41C7-BC2B-11A522D78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69"/>
          <a:stretch/>
        </p:blipFill>
        <p:spPr>
          <a:xfrm>
            <a:off x="10020728" y="-1"/>
            <a:ext cx="2171271" cy="1971041"/>
          </a:xfrm>
          <a:prstGeom prst="rect">
            <a:avLst/>
          </a:prstGeom>
          <a:ln>
            <a:noFill/>
          </a:ln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533874-168C-4995-AD80-55C018DC480E}"/>
              </a:ext>
            </a:extLst>
          </p:cNvPr>
          <p:cNvSpPr txBox="1"/>
          <p:nvPr/>
        </p:nvSpPr>
        <p:spPr>
          <a:xfrm rot="20168504">
            <a:off x="11775813" y="1676136"/>
            <a:ext cx="408753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" dirty="0">
                <a:solidFill>
                  <a:srgbClr val="666699"/>
                </a:solidFill>
              </a:rPr>
              <a:t>https://unsplash.com/photos/M4Xloxsg0Gw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DB09CD17-E6FA-46FA-A44D-46C645D5FD3B}"/>
              </a:ext>
            </a:extLst>
          </p:cNvPr>
          <p:cNvSpPr txBox="1">
            <a:spLocks/>
          </p:cNvSpPr>
          <p:nvPr/>
        </p:nvSpPr>
        <p:spPr>
          <a:xfrm>
            <a:off x="680320" y="4530201"/>
            <a:ext cx="9613861" cy="197104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>
                <a:solidFill>
                  <a:schemeClr val="bg1"/>
                </a:solidFill>
              </a:rPr>
              <a:t>In the video, how did the mother tell the doctor what was wrong with her son?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20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>
                <a:solidFill>
                  <a:schemeClr val="bg1"/>
                </a:solidFill>
              </a:rPr>
              <a:t>“My son has a fever, doctor!”</a:t>
            </a:r>
          </a:p>
          <a:p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99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71E2C-F656-45E3-8CF7-CEE5AAE07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/>
              <a:t>Talking With the Doctor (Video Review)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E7436C-CDB6-4FE0-A565-BD2AAA70F1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In the video, what questions did the doctor ask?</a:t>
            </a:r>
          </a:p>
          <a:p>
            <a:pPr marL="0" indent="0"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How did the mother answer?</a:t>
            </a:r>
          </a:p>
          <a:p>
            <a:pPr marL="0" indent="0"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		</a:t>
            </a:r>
            <a:r>
              <a:rPr lang="en-US" sz="3200" dirty="0"/>
              <a:t>       </a:t>
            </a:r>
            <a:r>
              <a:rPr lang="en-US" sz="3600" dirty="0"/>
              <a:t>…see the next slide!</a:t>
            </a:r>
          </a:p>
        </p:txBody>
      </p:sp>
    </p:spTree>
    <p:extLst>
      <p:ext uri="{BB962C8B-B14F-4D97-AF65-F5344CB8AC3E}">
        <p14:creationId xmlns:p14="http://schemas.microsoft.com/office/powerpoint/2010/main" val="2063974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71E2C-F656-45E3-8CF7-CEE5AAE07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Asking Politely:  Review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E7436C-CDB6-4FE0-A565-BD2AAA70F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216327"/>
          </a:xfrm>
        </p:spPr>
        <p:txBody>
          <a:bodyPr>
            <a:normAutofit fontScale="92500" lnSpcReduction="20000"/>
          </a:bodyPr>
          <a:lstStyle/>
          <a:p>
            <a:endParaRPr lang="en-US" sz="4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4300" b="1" i="1" dirty="0"/>
              <a:t>Would</a:t>
            </a:r>
            <a:r>
              <a:rPr lang="en-US" sz="4300" dirty="0"/>
              <a:t> </a:t>
            </a:r>
            <a:r>
              <a:rPr lang="en-US" sz="4300" dirty="0">
                <a:solidFill>
                  <a:schemeClr val="bg1"/>
                </a:solidFill>
              </a:rPr>
              <a:t>instead of </a:t>
            </a:r>
            <a:r>
              <a:rPr lang="en-US" sz="4300" b="1" i="1" dirty="0"/>
              <a:t>want</a:t>
            </a:r>
            <a:r>
              <a:rPr lang="en-US" sz="4300" b="1" i="1" dirty="0">
                <a:solidFill>
                  <a:schemeClr val="bg1"/>
                </a:solidFill>
              </a:rPr>
              <a:t>:</a:t>
            </a:r>
          </a:p>
          <a:p>
            <a:r>
              <a:rPr lang="en-US" sz="4400" b="1" dirty="0">
                <a:solidFill>
                  <a:schemeClr val="bg1"/>
                </a:solidFill>
              </a:rPr>
              <a:t>I would like to make an appointment with Dr. Montoya, please.</a:t>
            </a:r>
          </a:p>
          <a:p>
            <a:pPr marL="0" indent="0">
              <a:buNone/>
            </a:pPr>
            <a:endParaRPr lang="en-US" sz="43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4300" b="1" i="1" dirty="0"/>
              <a:t>Could</a:t>
            </a:r>
            <a:r>
              <a:rPr lang="en-US" sz="4300" b="1" dirty="0"/>
              <a:t> </a:t>
            </a:r>
            <a:r>
              <a:rPr lang="en-US" sz="4300" dirty="0">
                <a:solidFill>
                  <a:schemeClr val="bg1"/>
                </a:solidFill>
              </a:rPr>
              <a:t>instead of </a:t>
            </a:r>
            <a:r>
              <a:rPr lang="en-US" sz="4300" b="1" i="1" dirty="0"/>
              <a:t>can</a:t>
            </a:r>
            <a:r>
              <a:rPr lang="en-US" sz="4300" b="1" i="1" dirty="0">
                <a:solidFill>
                  <a:schemeClr val="bg1"/>
                </a:solidFill>
              </a:rPr>
              <a:t>:</a:t>
            </a:r>
          </a:p>
          <a:p>
            <a:r>
              <a:rPr lang="en-US" sz="4400" b="1" dirty="0">
                <a:solidFill>
                  <a:schemeClr val="bg1"/>
                </a:solidFill>
              </a:rPr>
              <a:t>Could I make an appointment to see Dr. Montoya, please?</a:t>
            </a:r>
          </a:p>
          <a:p>
            <a:pPr marL="0" indent="0">
              <a:buNone/>
            </a:pPr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3978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71E2C-F656-45E3-8CF7-CEE5AAE07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/>
              <a:t>Talking With the Doctor (Video Review)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8C961E-28E2-43A6-A3F8-DB347354724C}"/>
              </a:ext>
            </a:extLst>
          </p:cNvPr>
          <p:cNvSpPr txBox="1"/>
          <p:nvPr/>
        </p:nvSpPr>
        <p:spPr>
          <a:xfrm>
            <a:off x="5794743" y="2397579"/>
            <a:ext cx="546108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/>
              <a:t>Mother’s Answer</a:t>
            </a:r>
          </a:p>
          <a:p>
            <a:r>
              <a:rPr lang="en-US" sz="3600" dirty="0"/>
              <a:t>My son has a fever, doctor!</a:t>
            </a:r>
          </a:p>
          <a:p>
            <a:endParaRPr lang="en-US" sz="3600" dirty="0"/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F6331C-543C-4EF4-B6BA-5ACB0ACA4326}"/>
              </a:ext>
            </a:extLst>
          </p:cNvPr>
          <p:cNvSpPr txBox="1"/>
          <p:nvPr/>
        </p:nvSpPr>
        <p:spPr>
          <a:xfrm>
            <a:off x="420721" y="2391153"/>
            <a:ext cx="50743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/>
              <a:t>Doctor’s Question</a:t>
            </a:r>
          </a:p>
          <a:p>
            <a:r>
              <a:rPr lang="en-US" sz="3600" dirty="0"/>
              <a:t>Hello, what’s wrong?</a:t>
            </a:r>
          </a:p>
          <a:p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24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71E2C-F656-45E3-8CF7-CEE5AAE07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/>
              <a:t>Talking With the Doctor (Video Review)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E7436C-CDB6-4FE0-A565-BD2AAA70F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185" y="2248381"/>
            <a:ext cx="10430131" cy="439240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>
                <a:solidFill>
                  <a:schemeClr val="bg1"/>
                </a:solidFill>
              </a:rPr>
              <a:t>In the video, the mother didn’t ask the doctor questions.  What questions could she have asked? Please share your ideas!</a:t>
            </a:r>
          </a:p>
          <a:p>
            <a:pPr marL="0" indent="0"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Does my son need to eat food with the medicine?</a:t>
            </a:r>
          </a:p>
          <a:p>
            <a:r>
              <a:rPr lang="en-US" sz="3200" dirty="0">
                <a:solidFill>
                  <a:schemeClr val="bg1"/>
                </a:solidFill>
              </a:rPr>
              <a:t>What do I do if his fever gets worse?</a:t>
            </a:r>
          </a:p>
          <a:p>
            <a:r>
              <a:rPr lang="en-US" sz="3200" dirty="0">
                <a:solidFill>
                  <a:schemeClr val="bg1"/>
                </a:solidFill>
              </a:rPr>
              <a:t>Should I bring him back to see you in a few days?</a:t>
            </a:r>
          </a:p>
          <a:p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39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71E2C-F656-45E3-8CF7-CEE5AAE07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Talking With the Doctor (Dialogue)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E7436C-CDB6-4FE0-A565-BD2AAA70F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30973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Preparing for Breakout Rooms…</a:t>
            </a:r>
          </a:p>
          <a:p>
            <a:pPr marL="0" indent="0"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We’ll practice a typical dialogue at a doctor’s appointment!</a:t>
            </a:r>
          </a:p>
          <a:p>
            <a:pPr marL="0" indent="0"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If you finish early: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…ask each other questions about it!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…find medical vocabulary words that you know!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648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71E2C-F656-45E3-8CF7-CEE5AAE07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Talking With the Doctor (Dialogue)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E7436C-CDB6-4FE0-A565-BD2AAA70F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10239213" cy="3599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Preparing for Breakout Rooms…</a:t>
            </a:r>
          </a:p>
          <a:p>
            <a:pPr marL="0" indent="0"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Watch and listen for medical vocabulary terms.</a:t>
            </a:r>
          </a:p>
          <a:p>
            <a:pPr marL="0" indent="0">
              <a:buNone/>
            </a:pPr>
            <a:endParaRPr lang="en-US" sz="3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600" b="1" dirty="0"/>
              <a:t>Model Reading</a:t>
            </a:r>
            <a:r>
              <a:rPr lang="en-US" sz="3600" dirty="0">
                <a:solidFill>
                  <a:schemeClr val="bg1"/>
                </a:solidFill>
              </a:rPr>
              <a:t>:  English for Medical Purposes – A Physical Examination</a:t>
            </a:r>
            <a:endParaRPr lang="en-US" sz="3600" dirty="0"/>
          </a:p>
          <a:p>
            <a:endParaRPr lang="en-US" sz="3200" dirty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65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71E2C-F656-45E3-8CF7-CEE5AAE07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Your Turn!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E7436C-CDB6-4FE0-A565-BD2AAA70F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1986194"/>
            <a:ext cx="10074365" cy="4765479"/>
          </a:xfrm>
        </p:spPr>
        <p:txBody>
          <a:bodyPr>
            <a:normAutofit lnSpcReduction="10000"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Break into pairs or a trio</a:t>
            </a:r>
          </a:p>
          <a:p>
            <a:r>
              <a:rPr lang="en-US" sz="3200" dirty="0">
                <a:solidFill>
                  <a:schemeClr val="bg1"/>
                </a:solidFill>
              </a:rPr>
              <a:t>Practice the dialogue together</a:t>
            </a:r>
          </a:p>
          <a:p>
            <a:r>
              <a:rPr lang="en-US" sz="3200" dirty="0">
                <a:solidFill>
                  <a:schemeClr val="bg1"/>
                </a:solidFill>
              </a:rPr>
              <a:t>Take turns playing roles</a:t>
            </a:r>
          </a:p>
          <a:p>
            <a:pPr marL="0" indent="0"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/>
              <a:t>Copy and paste the dialogue in Chat.    </a:t>
            </a:r>
            <a:r>
              <a:rPr lang="en-US" sz="3000" i="1" dirty="0"/>
              <a:t>or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/>
              <a:t>Download the document from Chat</a:t>
            </a:r>
            <a:r>
              <a:rPr lang="en-US" sz="3200" dirty="0"/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32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If you can’t get the dialogue, </a:t>
            </a:r>
            <a:r>
              <a:rPr lang="en-US" sz="3200" b="1" i="1" dirty="0">
                <a:solidFill>
                  <a:srgbClr val="FFFF00"/>
                </a:solidFill>
              </a:rPr>
              <a:t>make one up </a:t>
            </a:r>
            <a:r>
              <a:rPr lang="en-US" sz="3200" dirty="0"/>
              <a:t>based on the video!  Write it down to share with the class.</a:t>
            </a:r>
          </a:p>
          <a:p>
            <a:pPr marL="0" indent="0">
              <a:buNone/>
            </a:pP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9CF030-BEBF-4A9C-AFFA-3EB9236919EB}"/>
              </a:ext>
            </a:extLst>
          </p:cNvPr>
          <p:cNvSpPr txBox="1"/>
          <p:nvPr/>
        </p:nvSpPr>
        <p:spPr>
          <a:xfrm>
            <a:off x="7776595" y="601199"/>
            <a:ext cx="24244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TAKE A PHOTO OF THIS SLIDE!!</a:t>
            </a:r>
          </a:p>
        </p:txBody>
      </p:sp>
    </p:spTree>
    <p:extLst>
      <p:ext uri="{BB962C8B-B14F-4D97-AF65-F5344CB8AC3E}">
        <p14:creationId xmlns:p14="http://schemas.microsoft.com/office/powerpoint/2010/main" val="3335725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71E2C-F656-45E3-8CF7-CEE5AAE07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Read Aloud!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E7436C-CDB6-4FE0-A565-BD2AAA70F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10074365" cy="39199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Who would like to read the dialogue for the class?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Did anyone write a dialogue that they would like to share with the class?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9CF030-BEBF-4A9C-AFFA-3EB9236919EB}"/>
              </a:ext>
            </a:extLst>
          </p:cNvPr>
          <p:cNvSpPr txBox="1"/>
          <p:nvPr/>
        </p:nvSpPr>
        <p:spPr>
          <a:xfrm>
            <a:off x="7507654" y="753228"/>
            <a:ext cx="24244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CLASS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32072316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71E2C-F656-45E3-8CF7-CEE5AAE07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Review of Today’s Agenda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E7436C-CDB6-4FE0-A565-BD2AAA70F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760" y="2175029"/>
            <a:ext cx="9613861" cy="4563043"/>
          </a:xfrm>
        </p:spPr>
        <p:txBody>
          <a:bodyPr/>
          <a:lstStyle/>
          <a:p>
            <a:pPr marL="0" indent="0">
              <a:buNone/>
            </a:pPr>
            <a:endParaRPr lang="en-US" sz="3200" b="1" dirty="0">
              <a:solidFill>
                <a:srgbClr val="FFFF00"/>
              </a:solidFill>
            </a:endParaRPr>
          </a:p>
          <a:p>
            <a:r>
              <a:rPr lang="en-US" sz="3600" b="1">
                <a:solidFill>
                  <a:srgbClr val="FFFF00"/>
                </a:solidFill>
              </a:rPr>
              <a:t>learning new vocabulary</a:t>
            </a:r>
            <a:endParaRPr lang="en-US" sz="3600" b="1" dirty="0">
              <a:solidFill>
                <a:srgbClr val="FFFF00"/>
              </a:solidFill>
            </a:endParaRPr>
          </a:p>
          <a:p>
            <a:endParaRPr lang="en-US" sz="3600" b="1" dirty="0">
              <a:solidFill>
                <a:srgbClr val="FFFF00"/>
              </a:solidFill>
            </a:endParaRPr>
          </a:p>
          <a:p>
            <a:r>
              <a:rPr lang="en-US" sz="3600" b="1" dirty="0">
                <a:solidFill>
                  <a:srgbClr val="FFFF00"/>
                </a:solidFill>
              </a:rPr>
              <a:t>talking with the doctor</a:t>
            </a:r>
          </a:p>
          <a:p>
            <a:pPr marL="0" indent="0">
              <a:buNone/>
            </a:pP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6743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71E2C-F656-45E3-8CF7-CEE5AAE07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671" y="753230"/>
            <a:ext cx="5860329" cy="1080938"/>
          </a:xfrm>
        </p:spPr>
        <p:txBody>
          <a:bodyPr>
            <a:normAutofit/>
          </a:bodyPr>
          <a:lstStyle/>
          <a:p>
            <a:r>
              <a:rPr lang="en-US" sz="2800" b="1" dirty="0"/>
              <a:t>Please let </a:t>
            </a:r>
            <a:r>
              <a:rPr lang="en-US" sz="2800" b="1"/>
              <a:t>us know...</a:t>
            </a:r>
            <a:endParaRPr lang="en-US" sz="2800" b="1" dirty="0"/>
          </a:p>
        </p:txBody>
      </p:sp>
      <p:sp>
        <p:nvSpPr>
          <p:cNvPr id="27" name="Content Placeholder 7">
            <a:extLst>
              <a:ext uri="{FF2B5EF4-FFF2-40B4-BE49-F238E27FC236}">
                <a16:creationId xmlns:a16="http://schemas.microsoft.com/office/drawing/2014/main" id="{35096643-02F2-493C-B4AB-67C88A1621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681" y="2045616"/>
            <a:ext cx="4842893" cy="4722829"/>
          </a:xfrm>
        </p:spPr>
        <p:txBody>
          <a:bodyPr>
            <a:normAutofit/>
          </a:bodyPr>
          <a:lstStyle/>
          <a:p>
            <a:endParaRPr lang="en-US" sz="2200" b="1" dirty="0">
              <a:solidFill>
                <a:schemeClr val="bg1"/>
              </a:solidFill>
            </a:endParaRPr>
          </a:p>
          <a:p>
            <a:r>
              <a:rPr lang="en-US" sz="2200" b="1" dirty="0">
                <a:solidFill>
                  <a:schemeClr val="bg1"/>
                </a:solidFill>
              </a:rPr>
              <a:t>something you learned today</a:t>
            </a:r>
          </a:p>
          <a:p>
            <a:r>
              <a:rPr lang="en-US" sz="2200" b="1" dirty="0">
                <a:solidFill>
                  <a:schemeClr val="bg1"/>
                </a:solidFill>
              </a:rPr>
              <a:t>anything you didn’t understand</a:t>
            </a:r>
          </a:p>
          <a:p>
            <a:pPr marL="0" indent="0">
              <a:buNone/>
            </a:pPr>
            <a:endParaRPr lang="en-US" sz="18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200" b="1" dirty="0">
                <a:solidFill>
                  <a:schemeClr val="bg1"/>
                </a:solidFill>
              </a:rPr>
              <a:t>Then, take a photo of your answers and send it to:</a:t>
            </a:r>
            <a:endParaRPr lang="en-US" sz="12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9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mpointel@zagmail.gonzaga.edu</a:t>
            </a:r>
            <a:endParaRPr lang="en-US" b="1" dirty="0"/>
          </a:p>
          <a:p>
            <a:pPr marL="0" indent="0" algn="ctr">
              <a:buNone/>
            </a:pPr>
            <a:endParaRPr lang="en-US" sz="12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2200" b="1" dirty="0">
                <a:solidFill>
                  <a:schemeClr val="bg1"/>
                </a:solidFill>
              </a:rPr>
              <a:t>Visit our GECO web site:</a:t>
            </a:r>
            <a:endParaRPr lang="en-US" sz="20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https://gecoenglish.weebly.com/</a:t>
            </a:r>
            <a:r>
              <a:rPr lang="en-US" b="1" dirty="0"/>
              <a:t> </a:t>
            </a:r>
          </a:p>
        </p:txBody>
      </p:sp>
      <p:pic>
        <p:nvPicPr>
          <p:cNvPr id="4" name="Content Placeholder 3" descr="Text&#10;&#10;Description automatically generated">
            <a:extLst>
              <a:ext uri="{FF2B5EF4-FFF2-40B4-BE49-F238E27FC236}">
                <a16:creationId xmlns:a16="http://schemas.microsoft.com/office/drawing/2014/main" id="{348DBE04-F71C-4E07-9023-F25CD7BB6E37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118642" y="2045616"/>
            <a:ext cx="6269479" cy="3307150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  <a:softEdge rad="317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D0AFC0D-6E89-4D5A-9A95-2321F83C6768}"/>
              </a:ext>
            </a:extLst>
          </p:cNvPr>
          <p:cNvSpPr txBox="1"/>
          <p:nvPr/>
        </p:nvSpPr>
        <p:spPr>
          <a:xfrm rot="21181851">
            <a:off x="7120437" y="5484643"/>
            <a:ext cx="49469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Viner Hand ITC" panose="03070502030502020203" pitchFamily="66" charset="0"/>
              </a:rPr>
              <a:t>So glad you could come!  </a:t>
            </a:r>
          </a:p>
          <a:p>
            <a:r>
              <a:rPr lang="en-US" sz="3200" b="1" dirty="0">
                <a:solidFill>
                  <a:srgbClr val="FFFF00"/>
                </a:solidFill>
                <a:latin typeface="Viner Hand ITC" panose="03070502030502020203" pitchFamily="66" charset="0"/>
              </a:rPr>
              <a:t>See you next week!</a:t>
            </a:r>
          </a:p>
        </p:txBody>
      </p:sp>
    </p:spTree>
    <p:extLst>
      <p:ext uri="{BB962C8B-B14F-4D97-AF65-F5344CB8AC3E}">
        <p14:creationId xmlns:p14="http://schemas.microsoft.com/office/powerpoint/2010/main" val="9809417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DBA2241-0871-44C7-85D5-04249FB15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F37A6F-0AC0-4E51-A9D4-8BC647ADF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42212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Beare</a:t>
            </a:r>
            <a:r>
              <a:rPr lang="en-US" dirty="0"/>
              <a:t>, </a:t>
            </a:r>
            <a:r>
              <a:rPr lang="en-US" dirty="0" err="1"/>
              <a:t>K.</a:t>
            </a:r>
            <a:r>
              <a:rPr lang="en-US" i="1" dirty="0" err="1"/>
              <a:t>English</a:t>
            </a:r>
            <a:r>
              <a:rPr lang="en-US" i="1" dirty="0"/>
              <a:t> for Medical Purposes - Making a Doctor's Appointment. </a:t>
            </a:r>
            <a:r>
              <a:rPr lang="en-US" dirty="0"/>
              <a:t>YouTube. </a:t>
            </a:r>
            <a:r>
              <a:rPr lang="en-US" dirty="0">
                <a:solidFill>
                  <a:srgbClr val="0033CC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https://www.thoughtco.com/making-a-</a:t>
            </a:r>
            <a:r>
              <a:rPr lang="en-US" dirty="0">
                <a:solidFill>
                  <a:srgbClr val="0033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</a:p>
          <a:p>
            <a:pPr marL="0" indent="0">
              <a:buNone/>
            </a:pPr>
            <a:r>
              <a:rPr lang="en-US" dirty="0">
                <a:solidFill>
                  <a:srgbClr val="0033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doctors-appointment-1210351</a:t>
            </a:r>
            <a:endParaRPr lang="en-US" dirty="0">
              <a:solidFill>
                <a:srgbClr val="0033CC"/>
              </a:solidFill>
            </a:endParaRPr>
          </a:p>
          <a:p>
            <a:endParaRPr lang="en-US" dirty="0">
              <a:solidFill>
                <a:srgbClr val="0033CC"/>
              </a:solidFill>
            </a:endParaRPr>
          </a:p>
          <a:p>
            <a:pPr marL="0" indent="0">
              <a:buNone/>
            </a:pPr>
            <a:r>
              <a:rPr lang="en-US" dirty="0"/>
              <a:t>Easy </a:t>
            </a:r>
            <a:r>
              <a:rPr lang="en-US" dirty="0" err="1"/>
              <a:t>English.</a:t>
            </a:r>
            <a:r>
              <a:rPr lang="en-US" i="1" dirty="0" err="1"/>
              <a:t>Health</a:t>
            </a:r>
            <a:r>
              <a:rPr lang="en-US" i="1" dirty="0"/>
              <a:t> and </a:t>
            </a:r>
            <a:r>
              <a:rPr lang="en-US" i="1" dirty="0" err="1"/>
              <a:t>Ilnesses</a:t>
            </a:r>
            <a:r>
              <a:rPr lang="en-US" i="1" dirty="0"/>
              <a:t> Conversation. </a:t>
            </a:r>
            <a:r>
              <a:rPr lang="en-US" dirty="0"/>
              <a:t>YouTube.</a:t>
            </a:r>
          </a:p>
          <a:p>
            <a:pPr marL="0" indent="0">
              <a:buNone/>
            </a:pPr>
            <a:r>
              <a:rPr lang="en-US" dirty="0">
                <a:solidFill>
                  <a:srgbClr val="0033C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https://youtu.be/RLG8Nyve2vg</a:t>
            </a:r>
            <a:endParaRPr lang="en-US" dirty="0">
              <a:solidFill>
                <a:srgbClr val="0033CC"/>
              </a:solidFill>
            </a:endParaRPr>
          </a:p>
          <a:p>
            <a:pPr marL="0" indent="0">
              <a:buNone/>
            </a:pPr>
            <a:endParaRPr lang="en-US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i="1" dirty="0"/>
              <a:t>Merriam-Webster Learner's Dictionary. </a:t>
            </a:r>
            <a:r>
              <a:rPr lang="en-US" dirty="0"/>
              <a:t>Merriam-Webster Learner’s</a:t>
            </a:r>
          </a:p>
          <a:p>
            <a:pPr marL="0" indent="0">
              <a:buNone/>
            </a:pPr>
            <a:r>
              <a:rPr lang="en-US" dirty="0"/>
              <a:t>Dictionary. </a:t>
            </a:r>
            <a:r>
              <a:rPr lang="en-US" dirty="0">
                <a:solidFill>
                  <a:srgbClr val="0033C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https://learnersdictionary.com/</a:t>
            </a:r>
            <a:endParaRPr lang="en-US" dirty="0">
              <a:solidFill>
                <a:srgbClr val="0033CC"/>
              </a:solidFill>
            </a:endParaRPr>
          </a:p>
          <a:p>
            <a:pPr marL="0" indent="0">
              <a:buNone/>
            </a:pPr>
            <a:endParaRPr lang="en-US" dirty="0">
              <a:effectLst/>
            </a:endParaRPr>
          </a:p>
          <a:p>
            <a:pPr marL="0" indent="0">
              <a:buNone/>
            </a:pP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485763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71E2C-F656-45E3-8CF7-CEE5AAE07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/>
              <a:t>Extension Activity:  What’s the Word?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E7436C-CDB6-4FE0-A565-BD2AAA70F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10151077" cy="41945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Vocabulary Game</a:t>
            </a:r>
          </a:p>
          <a:p>
            <a:r>
              <a:rPr lang="en-US" sz="3600" dirty="0"/>
              <a:t>Share the screen to show the activity sheet.</a:t>
            </a:r>
          </a:p>
          <a:p>
            <a:r>
              <a:rPr lang="en-US" sz="3600" dirty="0"/>
              <a:t>Go through vocabulary words on the sheet; have students write the word on a sheet of paper.</a:t>
            </a:r>
          </a:p>
          <a:p>
            <a:r>
              <a:rPr lang="en-US" sz="3600" dirty="0"/>
              <a:t>Call on students for the answer; give the answer if no one knows it.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540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71E2C-F656-45E3-8CF7-CEE5AAE07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/>
              <a:t>Watch and Listen:  Asking Politely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E7436C-CDB6-4FE0-A565-BD2AAA70F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216327"/>
          </a:xfrm>
        </p:spPr>
        <p:txBody>
          <a:bodyPr>
            <a:normAutofit/>
          </a:bodyPr>
          <a:lstStyle/>
          <a:p>
            <a:endParaRPr lang="en-US" sz="2000" dirty="0">
              <a:solidFill>
                <a:schemeClr val="bg1"/>
              </a:solidFill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4300" b="1" i="1" dirty="0"/>
              <a:t>As we listen to a video                and practice a dialogue during our lesson today, watch and listen for “would” and “could.”</a:t>
            </a:r>
            <a:endParaRPr lang="en-US" sz="43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383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9">
            <a:extLst>
              <a:ext uri="{FF2B5EF4-FFF2-40B4-BE49-F238E27FC236}">
                <a16:creationId xmlns:a16="http://schemas.microsoft.com/office/drawing/2014/main" id="{8DCA3673-CDE4-40C5-9FA8-F89874CFBA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11">
            <a:extLst>
              <a:ext uri="{FF2B5EF4-FFF2-40B4-BE49-F238E27FC236}">
                <a16:creationId xmlns:a16="http://schemas.microsoft.com/office/drawing/2014/main" id="{95756E8F-499C-4533-BBE8-309C3E8D9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28" name="Rectangle 13">
            <a:extLst>
              <a:ext uri="{FF2B5EF4-FFF2-40B4-BE49-F238E27FC236}">
                <a16:creationId xmlns:a16="http://schemas.microsoft.com/office/drawing/2014/main" id="{0FFFD040-32A9-4D2B-86CA-599D030A4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15">
            <a:extLst>
              <a:ext uri="{FF2B5EF4-FFF2-40B4-BE49-F238E27FC236}">
                <a16:creationId xmlns:a16="http://schemas.microsoft.com/office/drawing/2014/main" id="{863205CA-B7FF-4C25-A4C8-3BBBCE19D9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871E2C-F656-45E3-8CF7-CEE5AAE07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939" y="697073"/>
            <a:ext cx="4136123" cy="1080938"/>
          </a:xfrm>
        </p:spPr>
        <p:txBody>
          <a:bodyPr>
            <a:normAutofit/>
          </a:bodyPr>
          <a:lstStyle/>
          <a:p>
            <a:r>
              <a:rPr lang="en-US" sz="3200" b="1" dirty="0"/>
              <a:t>What are we doing today? (Agenda)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06E3F32-3C1A-4B6E-AF26-8A15A78856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31AA91-FB1F-4640-877F-7FCDBC7B7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352" y="2114370"/>
            <a:ext cx="4383337" cy="474412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r>
              <a:rPr lang="en-US" sz="4400" b="1" dirty="0"/>
              <a:t>learning vocabulary</a:t>
            </a:r>
          </a:p>
          <a:p>
            <a:pPr marL="0" indent="0">
              <a:buNone/>
            </a:pPr>
            <a:endParaRPr lang="en-US" sz="4400" b="1" dirty="0"/>
          </a:p>
          <a:p>
            <a:r>
              <a:rPr lang="en-US" sz="4400" b="1" dirty="0"/>
              <a:t>talking with the doctor</a:t>
            </a:r>
          </a:p>
          <a:p>
            <a:pPr marL="0" indent="0">
              <a:buNone/>
            </a:pPr>
            <a:endParaRPr lang="en-US" sz="3000" b="1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</p:txBody>
      </p:sp>
      <p:pic>
        <p:nvPicPr>
          <p:cNvPr id="5" name="Picture 4" descr="A picture containing cake, indoor, food, sitting&#10;&#10;Description automatically generated">
            <a:extLst>
              <a:ext uri="{FF2B5EF4-FFF2-40B4-BE49-F238E27FC236}">
                <a16:creationId xmlns:a16="http://schemas.microsoft.com/office/drawing/2014/main" id="{03C525E0-5944-4BCE-845A-AB5FDD4758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090" y="1289540"/>
            <a:ext cx="6269479" cy="4278919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C4BB58-1D9D-46BD-B0AE-832583D3A0E0}"/>
              </a:ext>
            </a:extLst>
          </p:cNvPr>
          <p:cNvSpPr txBox="1"/>
          <p:nvPr/>
        </p:nvSpPr>
        <p:spPr>
          <a:xfrm>
            <a:off x="10915578" y="5480435"/>
            <a:ext cx="697358" cy="1077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" u="sng" dirty="0">
                <a:solidFill>
                  <a:schemeClr val="tx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https://www.publicservicedegrees.org/resources/esl-ell-student-parent-teacher-resources/</a:t>
            </a:r>
            <a:r>
              <a:rPr lang="en-US" sz="100" dirty="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47476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71E2C-F656-45E3-8CF7-CEE5AAE07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1" y="753228"/>
            <a:ext cx="4511644" cy="1080938"/>
          </a:xfrm>
        </p:spPr>
        <p:txBody>
          <a:bodyPr>
            <a:noAutofit/>
          </a:bodyPr>
          <a:lstStyle/>
          <a:p>
            <a:r>
              <a:rPr lang="en-US" sz="4000" b="1" dirty="0"/>
              <a:t>Talking With the Doctor (Video)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E7436C-CDB6-4FE0-A565-BD2AAA70F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3656289" cy="35993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800" dirty="0">
                <a:hlinkClick r:id="rId2"/>
              </a:rPr>
              <a:t>https://youtu.be/RLG8Nyve2vg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</a:rPr>
              <a:t>start 0:14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2">
                    <a:lumMod val="75000"/>
                  </a:schemeClr>
                </a:solidFill>
              </a:rPr>
              <a:t>	 end 0:54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400" dirty="0"/>
          </a:p>
        </p:txBody>
      </p: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A687F92-A56C-46A6-92E5-6DD94EA4AE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6090" y="1697056"/>
            <a:ext cx="6269479" cy="3463887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07CE1B-DC7F-4D0D-A36E-5A57E0EF4278}"/>
              </a:ext>
            </a:extLst>
          </p:cNvPr>
          <p:cNvSpPr txBox="1"/>
          <p:nvPr/>
        </p:nvSpPr>
        <p:spPr>
          <a:xfrm>
            <a:off x="9569194" y="4695529"/>
            <a:ext cx="1014531" cy="153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" dirty="0">
                <a:solidFill>
                  <a:srgbClr val="B2B2B2"/>
                </a:solidFill>
              </a:rPr>
              <a:t>https://youtu.be/RLG8Nyve2vg</a:t>
            </a:r>
          </a:p>
        </p:txBody>
      </p:sp>
    </p:spTree>
    <p:extLst>
      <p:ext uri="{BB962C8B-B14F-4D97-AF65-F5344CB8AC3E}">
        <p14:creationId xmlns:p14="http://schemas.microsoft.com/office/powerpoint/2010/main" val="1461562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71E2C-F656-45E3-8CF7-CEE5AAE07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Doctor Visit…Let’s Chat!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E7436C-CDB6-4FE0-A565-BD2AAA70F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739995"/>
            <a:ext cx="9613861" cy="4024599"/>
          </a:xfrm>
        </p:spPr>
        <p:txBody>
          <a:bodyPr>
            <a:normAutofit/>
          </a:bodyPr>
          <a:lstStyle/>
          <a:p>
            <a:pPr lvl="0"/>
            <a:r>
              <a:rPr lang="en-US" sz="3600" dirty="0"/>
              <a:t>How do you decide if you need to go to the doctor?  </a:t>
            </a:r>
          </a:p>
          <a:p>
            <a:pPr lvl="0"/>
            <a:r>
              <a:rPr lang="en-US" sz="3600" dirty="0"/>
              <a:t>What kinds of things do you take with you to the doctor? </a:t>
            </a:r>
          </a:p>
          <a:p>
            <a:pPr lvl="0"/>
            <a:r>
              <a:rPr lang="en-US" sz="3600" dirty="0"/>
              <a:t>What information will the doctor need from you?  </a:t>
            </a:r>
          </a:p>
          <a:p>
            <a:pPr marL="0" indent="0">
              <a:buNone/>
            </a:pPr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388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71E2C-F656-45E3-8CF7-CEE5AAE07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70" y="753228"/>
            <a:ext cx="10399355" cy="1080938"/>
          </a:xfrm>
        </p:spPr>
        <p:txBody>
          <a:bodyPr>
            <a:normAutofit/>
          </a:bodyPr>
          <a:lstStyle/>
          <a:p>
            <a:r>
              <a:rPr lang="en-US" sz="4400" b="1" dirty="0"/>
              <a:t>Doctor Visit:  Instructions!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E7436C-CDB6-4FE0-A565-BD2AAA70F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70" y="1979630"/>
            <a:ext cx="11662547" cy="487837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sz="3200" b="1" dirty="0"/>
              <a:t>We’ll look at some questions about doctor appointments and write our answers.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rgbClr val="FFFF00"/>
                </a:solidFill>
              </a:rPr>
              <a:t>We’ll show you what to do in the Breakout Rooms.</a:t>
            </a:r>
          </a:p>
          <a:p>
            <a:pPr marL="0" indent="0" algn="ctr">
              <a:buNone/>
            </a:pPr>
            <a:r>
              <a:rPr lang="en-US" sz="3200" b="1" dirty="0"/>
              <a:t>In the Breakout Rooms, discuss your questions with each other.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rgbClr val="FFFF00"/>
                </a:solidFill>
              </a:rPr>
              <a:t>One partner asks a question.  The other answers.</a:t>
            </a:r>
          </a:p>
          <a:p>
            <a:pPr marL="0" indent="0" algn="ctr">
              <a:buNone/>
            </a:pPr>
            <a:r>
              <a:rPr lang="en-US" sz="3200" b="1" dirty="0"/>
              <a:t>Switch and Repeat!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rgbClr val="FFFF00"/>
                </a:solidFill>
              </a:rPr>
              <a:t>Move on to the next question!</a:t>
            </a:r>
          </a:p>
          <a:p>
            <a:pPr marL="0" indent="0" algn="ctr">
              <a:buNone/>
            </a:pPr>
            <a:endParaRPr lang="en-US" b="1" dirty="0">
              <a:solidFill>
                <a:srgbClr val="FFFF00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260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71E2C-F656-45E3-8CF7-CEE5AAE07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71" y="753228"/>
            <a:ext cx="9758332" cy="1080938"/>
          </a:xfrm>
        </p:spPr>
        <p:txBody>
          <a:bodyPr>
            <a:normAutofit/>
          </a:bodyPr>
          <a:lstStyle/>
          <a:p>
            <a:r>
              <a:rPr lang="en-US" sz="4400" b="1" dirty="0"/>
              <a:t>Doctor Visit:  3-Minute Writing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E7436C-CDB6-4FE0-A565-BD2AAA70F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1979630"/>
            <a:ext cx="10239213" cy="487837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/>
              <a:t>Answer the following questions:</a:t>
            </a:r>
          </a:p>
          <a:p>
            <a:pPr marL="0" indent="0" algn="ctr">
              <a:buNone/>
            </a:pPr>
            <a:endParaRPr lang="en-US" sz="1900" b="1" dirty="0"/>
          </a:p>
          <a:p>
            <a:r>
              <a:rPr lang="en-US" sz="3400" dirty="0"/>
              <a:t>Why did you go to the doctor?</a:t>
            </a:r>
          </a:p>
          <a:p>
            <a:r>
              <a:rPr lang="en-US" sz="3400" dirty="0"/>
              <a:t>What were your symptoms? </a:t>
            </a:r>
          </a:p>
          <a:p>
            <a:r>
              <a:rPr lang="en-US" sz="3400" dirty="0"/>
              <a:t>What questions did they ask you?  </a:t>
            </a:r>
          </a:p>
          <a:p>
            <a:r>
              <a:rPr lang="en-US" sz="3400" dirty="0"/>
              <a:t>What questions did you ask them?</a:t>
            </a:r>
          </a:p>
          <a:p>
            <a:r>
              <a:rPr lang="en-US" sz="3400" dirty="0"/>
              <a:t>What do you want to know how to say that will help next time? 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/>
              <a:t>KEEP YOUR PAPER FOR THE BREAKOUT ROOMS!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80988C-85BE-4BBE-BB4E-B178E847274B}"/>
              </a:ext>
            </a:extLst>
          </p:cNvPr>
          <p:cNvSpPr txBox="1"/>
          <p:nvPr/>
        </p:nvSpPr>
        <p:spPr>
          <a:xfrm>
            <a:off x="8399282" y="686968"/>
            <a:ext cx="215404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TAKE A </a:t>
            </a:r>
          </a:p>
          <a:p>
            <a:r>
              <a:rPr lang="en-US" sz="2600" b="1" dirty="0">
                <a:solidFill>
                  <a:srgbClr val="FF0000"/>
                </a:solidFill>
              </a:rPr>
              <a:t>PHOTO OF THIS SLIDE!!</a:t>
            </a:r>
          </a:p>
        </p:txBody>
      </p:sp>
    </p:spTree>
    <p:extLst>
      <p:ext uri="{BB962C8B-B14F-4D97-AF65-F5344CB8AC3E}">
        <p14:creationId xmlns:p14="http://schemas.microsoft.com/office/powerpoint/2010/main" val="1111659383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2507</TotalTime>
  <Words>1510</Words>
  <Application>Microsoft Office PowerPoint</Application>
  <PresentationFormat>Widescreen</PresentationFormat>
  <Paragraphs>308</Paragraphs>
  <Slides>39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Trebuchet MS</vt:lpstr>
      <vt:lpstr>Viner Hand ITC</vt:lpstr>
      <vt:lpstr>Berlin</vt:lpstr>
      <vt:lpstr>GECO, Class “B”</vt:lpstr>
      <vt:lpstr>Review</vt:lpstr>
      <vt:lpstr>Asking Politely:  Review</vt:lpstr>
      <vt:lpstr>Watch and Listen:  Asking Politely</vt:lpstr>
      <vt:lpstr>What are we doing today? (Agenda)</vt:lpstr>
      <vt:lpstr>Talking With the Doctor (Video)</vt:lpstr>
      <vt:lpstr>Doctor Visit…Let’s Chat!</vt:lpstr>
      <vt:lpstr>Doctor Visit:  Instructions!</vt:lpstr>
      <vt:lpstr>Doctor Visit:  3-Minute Writing</vt:lpstr>
      <vt:lpstr>Doctor Visit:  Model and Next Steps </vt:lpstr>
      <vt:lpstr>Doctor Visit:  What’s Your Story?</vt:lpstr>
      <vt:lpstr>Share Your Story!</vt:lpstr>
      <vt:lpstr>Vocabulary</vt:lpstr>
      <vt:lpstr>Vocabulary</vt:lpstr>
      <vt:lpstr>Vocabulary</vt:lpstr>
      <vt:lpstr>Vocabulary</vt:lpstr>
      <vt:lpstr>Vocabulary</vt:lpstr>
      <vt:lpstr>Vocabulary</vt:lpstr>
      <vt:lpstr>Vocabulary</vt:lpstr>
      <vt:lpstr>Vocabulary</vt:lpstr>
      <vt:lpstr>Vocabulary</vt:lpstr>
      <vt:lpstr>Vocabulary</vt:lpstr>
      <vt:lpstr>Vocabulary</vt:lpstr>
      <vt:lpstr>Talking With the Doctor (Intro)</vt:lpstr>
      <vt:lpstr>Talking With the Doctor (Preview)</vt:lpstr>
      <vt:lpstr>Talking With the Doctor (Coming Up)</vt:lpstr>
      <vt:lpstr>Talking With the Doctor (Video)</vt:lpstr>
      <vt:lpstr>Talking With the Doctor (Review)</vt:lpstr>
      <vt:lpstr>Talking With the Doctor (Video Review)</vt:lpstr>
      <vt:lpstr>Talking With the Doctor (Video Review)</vt:lpstr>
      <vt:lpstr>Talking With the Doctor (Video Review)</vt:lpstr>
      <vt:lpstr>Talking With the Doctor (Dialogue)</vt:lpstr>
      <vt:lpstr>Talking With the Doctor (Dialogue)</vt:lpstr>
      <vt:lpstr>Your Turn!</vt:lpstr>
      <vt:lpstr>Read Aloud!</vt:lpstr>
      <vt:lpstr>Review of Today’s Agenda</vt:lpstr>
      <vt:lpstr>Please let us know...</vt:lpstr>
      <vt:lpstr>References</vt:lpstr>
      <vt:lpstr>Extension Activity:  What’s the Word?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GECO, Class “B”</dc:title>
  <dc:creator>Pointel, Michele</dc:creator>
  <cp:lastModifiedBy>Sara Hanson-Lynn</cp:lastModifiedBy>
  <cp:revision>282</cp:revision>
  <cp:lastPrinted>2020-10-17T06:11:09Z</cp:lastPrinted>
  <dcterms:created xsi:type="dcterms:W3CDTF">2020-10-09T02:09:06Z</dcterms:created>
  <dcterms:modified xsi:type="dcterms:W3CDTF">2020-10-21T04:44:05Z</dcterms:modified>
</cp:coreProperties>
</file>