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sldIdLst>
    <p:sldId id="256" r:id="rId2"/>
    <p:sldId id="276" r:id="rId3"/>
    <p:sldId id="271" r:id="rId4"/>
    <p:sldId id="268" r:id="rId5"/>
    <p:sldId id="267" r:id="rId6"/>
    <p:sldId id="269" r:id="rId7"/>
    <p:sldId id="277" r:id="rId8"/>
    <p:sldId id="270" r:id="rId9"/>
    <p:sldId id="25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5" autoAdjust="0"/>
    <p:restoredTop sz="94660"/>
  </p:normalViewPr>
  <p:slideViewPr>
    <p:cSldViewPr snapToGrid="0">
      <p:cViewPr varScale="1">
        <p:scale>
          <a:sx n="114" d="100"/>
          <a:sy n="114" d="100"/>
        </p:scale>
        <p:origin x="44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AEAFBF9C-6147-4D06-B91E-ADBFC419B1A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02B1D5C-EEE2-43FE-AB81-31145EFACA69}">
      <dgm:prSet/>
      <dgm:spPr/>
      <dgm:t>
        <a:bodyPr/>
        <a:lstStyle/>
        <a:p>
          <a:r>
            <a:rPr lang="en-US" dirty="0"/>
            <a:t>Collect 2-3 examples of requests in English. The requests can come from TV, movies, music, or real conversations.</a:t>
          </a:r>
        </a:p>
      </dgm:t>
    </dgm:pt>
    <dgm:pt modelId="{48D73C55-2797-4DF2-8894-696547A11A6A}" type="parTrans" cxnId="{022EC3D9-7D8D-4F4B-A3D6-226C9AF2A0AE}">
      <dgm:prSet/>
      <dgm:spPr/>
      <dgm:t>
        <a:bodyPr/>
        <a:lstStyle/>
        <a:p>
          <a:endParaRPr lang="en-US"/>
        </a:p>
      </dgm:t>
    </dgm:pt>
    <dgm:pt modelId="{57D5F52E-2C45-4532-A0A9-2D9F7347B8AE}" type="sibTrans" cxnId="{022EC3D9-7D8D-4F4B-A3D6-226C9AF2A0AE}">
      <dgm:prSet/>
      <dgm:spPr/>
      <dgm:t>
        <a:bodyPr/>
        <a:lstStyle/>
        <a:p>
          <a:endParaRPr lang="en-US"/>
        </a:p>
      </dgm:t>
    </dgm:pt>
    <dgm:pt modelId="{4BA0D6F0-E951-4790-A879-D547FD76A34C}">
      <dgm:prSet/>
      <dgm:spPr/>
      <dgm:t>
        <a:bodyPr/>
        <a:lstStyle/>
        <a:p>
          <a:r>
            <a:rPr lang="en-US" dirty="0"/>
            <a:t>Next class, we will share our examples. 	</a:t>
          </a:r>
        </a:p>
      </dgm:t>
    </dgm:pt>
    <dgm:pt modelId="{3343C813-3C2F-4E09-B3D4-A7FDDEBB979A}" type="parTrans" cxnId="{BB628451-5EE8-4980-BF0F-6E5AD7866D14}">
      <dgm:prSet/>
      <dgm:spPr/>
      <dgm:t>
        <a:bodyPr/>
        <a:lstStyle/>
        <a:p>
          <a:endParaRPr lang="en-US"/>
        </a:p>
      </dgm:t>
    </dgm:pt>
    <dgm:pt modelId="{7D8B9AC7-1499-4B89-B52D-1A84E6694193}" type="sibTrans" cxnId="{BB628451-5EE8-4980-BF0F-6E5AD7866D14}">
      <dgm:prSet/>
      <dgm:spPr/>
      <dgm:t>
        <a:bodyPr/>
        <a:lstStyle/>
        <a:p>
          <a:endParaRPr lang="en-US"/>
        </a:p>
      </dgm:t>
    </dgm:pt>
    <dgm:pt modelId="{7D9F189B-8D82-4B3F-916A-D116E3851E0A}" type="pres">
      <dgm:prSet presAssocID="{AEAFBF9C-6147-4D06-B91E-ADBFC419B1A9}" presName="root" presStyleCnt="0">
        <dgm:presLayoutVars>
          <dgm:dir/>
          <dgm:resizeHandles val="exact"/>
        </dgm:presLayoutVars>
      </dgm:prSet>
      <dgm:spPr/>
    </dgm:pt>
    <dgm:pt modelId="{E01A0D18-11CB-422D-8DF4-D75FF46A67BA}" type="pres">
      <dgm:prSet presAssocID="{D02B1D5C-EEE2-43FE-AB81-31145EFACA69}" presName="compNode" presStyleCnt="0"/>
      <dgm:spPr/>
    </dgm:pt>
    <dgm:pt modelId="{FA4FE4BB-BAED-4D33-9668-AAFDF98C9618}" type="pres">
      <dgm:prSet presAssocID="{D02B1D5C-EEE2-43FE-AB81-31145EFACA69}" presName="bgRect" presStyleLbl="bgShp" presStyleIdx="0" presStyleCnt="2"/>
      <dgm:spPr/>
    </dgm:pt>
    <dgm:pt modelId="{21899F4B-81C2-4CF2-85B9-AC4FD6CF46A5}" type="pres">
      <dgm:prSet presAssocID="{D02B1D5C-EEE2-43FE-AB81-31145EFACA6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J"/>
        </a:ext>
      </dgm:extLst>
    </dgm:pt>
    <dgm:pt modelId="{2D7C0325-66F7-4191-B53F-141F6C8CE925}" type="pres">
      <dgm:prSet presAssocID="{D02B1D5C-EEE2-43FE-AB81-31145EFACA69}" presName="spaceRect" presStyleCnt="0"/>
      <dgm:spPr/>
    </dgm:pt>
    <dgm:pt modelId="{8362FC42-FC9C-4E4B-B41A-37D9E983889D}" type="pres">
      <dgm:prSet presAssocID="{D02B1D5C-EEE2-43FE-AB81-31145EFACA69}" presName="parTx" presStyleLbl="revTx" presStyleIdx="0" presStyleCnt="2">
        <dgm:presLayoutVars>
          <dgm:chMax val="0"/>
          <dgm:chPref val="0"/>
        </dgm:presLayoutVars>
      </dgm:prSet>
      <dgm:spPr/>
    </dgm:pt>
    <dgm:pt modelId="{826307DE-F27D-4CE4-A193-875E1AA30C8F}" type="pres">
      <dgm:prSet presAssocID="{57D5F52E-2C45-4532-A0A9-2D9F7347B8AE}" presName="sibTrans" presStyleCnt="0"/>
      <dgm:spPr/>
    </dgm:pt>
    <dgm:pt modelId="{29AFA5F5-5410-411B-97F1-FD0D1F1E659A}" type="pres">
      <dgm:prSet presAssocID="{4BA0D6F0-E951-4790-A879-D547FD76A34C}" presName="compNode" presStyleCnt="0"/>
      <dgm:spPr/>
    </dgm:pt>
    <dgm:pt modelId="{6FA94B1E-EDF5-4DBF-8BC0-61615882829F}" type="pres">
      <dgm:prSet presAssocID="{4BA0D6F0-E951-4790-A879-D547FD76A34C}" presName="bgRect" presStyleLbl="bgShp" presStyleIdx="1" presStyleCnt="2"/>
      <dgm:spPr/>
    </dgm:pt>
    <dgm:pt modelId="{3653DFED-8F40-4377-BF85-0B728F591517}" type="pres">
      <dgm:prSet presAssocID="{4BA0D6F0-E951-4790-A879-D547FD76A34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E7018057-5B8F-45EC-A5CD-94583833ED18}" type="pres">
      <dgm:prSet presAssocID="{4BA0D6F0-E951-4790-A879-D547FD76A34C}" presName="spaceRect" presStyleCnt="0"/>
      <dgm:spPr/>
    </dgm:pt>
    <dgm:pt modelId="{2D964A57-33B8-4051-A1C0-04218A5E0507}" type="pres">
      <dgm:prSet presAssocID="{4BA0D6F0-E951-4790-A879-D547FD76A34C}" presName="parTx" presStyleLbl="revTx" presStyleIdx="1" presStyleCnt="2">
        <dgm:presLayoutVars>
          <dgm:chMax val="0"/>
          <dgm:chPref val="0"/>
        </dgm:presLayoutVars>
      </dgm:prSet>
      <dgm:spPr/>
    </dgm:pt>
  </dgm:ptLst>
  <dgm:cxnLst>
    <dgm:cxn modelId="{48B3CC6C-66E2-4A9A-85FD-A177A5910717}" type="presOf" srcId="{D02B1D5C-EEE2-43FE-AB81-31145EFACA69}" destId="{8362FC42-FC9C-4E4B-B41A-37D9E983889D}" srcOrd="0" destOrd="0" presId="urn:microsoft.com/office/officeart/2018/2/layout/IconVerticalSolidList"/>
    <dgm:cxn modelId="{BB628451-5EE8-4980-BF0F-6E5AD7866D14}" srcId="{AEAFBF9C-6147-4D06-B91E-ADBFC419B1A9}" destId="{4BA0D6F0-E951-4790-A879-D547FD76A34C}" srcOrd="1" destOrd="0" parTransId="{3343C813-3C2F-4E09-B3D4-A7FDDEBB979A}" sibTransId="{7D8B9AC7-1499-4B89-B52D-1A84E6694193}"/>
    <dgm:cxn modelId="{6EF87876-FE58-4DA3-882A-3D6A6365A5C1}" type="presOf" srcId="{4BA0D6F0-E951-4790-A879-D547FD76A34C}" destId="{2D964A57-33B8-4051-A1C0-04218A5E0507}" srcOrd="0" destOrd="0" presId="urn:microsoft.com/office/officeart/2018/2/layout/IconVerticalSolidList"/>
    <dgm:cxn modelId="{09570491-0F8C-489A-ADBA-F32D75D73FD3}" type="presOf" srcId="{AEAFBF9C-6147-4D06-B91E-ADBFC419B1A9}" destId="{7D9F189B-8D82-4B3F-916A-D116E3851E0A}" srcOrd="0" destOrd="0" presId="urn:microsoft.com/office/officeart/2018/2/layout/IconVerticalSolidList"/>
    <dgm:cxn modelId="{022EC3D9-7D8D-4F4B-A3D6-226C9AF2A0AE}" srcId="{AEAFBF9C-6147-4D06-B91E-ADBFC419B1A9}" destId="{D02B1D5C-EEE2-43FE-AB81-31145EFACA69}" srcOrd="0" destOrd="0" parTransId="{48D73C55-2797-4DF2-8894-696547A11A6A}" sibTransId="{57D5F52E-2C45-4532-A0A9-2D9F7347B8AE}"/>
    <dgm:cxn modelId="{2EB8EBE5-2EAB-409B-AB31-EA10A72D6F3B}" type="presParOf" srcId="{7D9F189B-8D82-4B3F-916A-D116E3851E0A}" destId="{E01A0D18-11CB-422D-8DF4-D75FF46A67BA}" srcOrd="0" destOrd="0" presId="urn:microsoft.com/office/officeart/2018/2/layout/IconVerticalSolidList"/>
    <dgm:cxn modelId="{C7688B22-C2F5-4774-B145-26F715CD88CE}" type="presParOf" srcId="{E01A0D18-11CB-422D-8DF4-D75FF46A67BA}" destId="{FA4FE4BB-BAED-4D33-9668-AAFDF98C9618}" srcOrd="0" destOrd="0" presId="urn:microsoft.com/office/officeart/2018/2/layout/IconVerticalSolidList"/>
    <dgm:cxn modelId="{FBB3C528-7299-4D9F-AE53-E8BE2D948520}" type="presParOf" srcId="{E01A0D18-11CB-422D-8DF4-D75FF46A67BA}" destId="{21899F4B-81C2-4CF2-85B9-AC4FD6CF46A5}" srcOrd="1" destOrd="0" presId="urn:microsoft.com/office/officeart/2018/2/layout/IconVerticalSolidList"/>
    <dgm:cxn modelId="{14B13159-C50D-4816-A70D-44A2874E4F1B}" type="presParOf" srcId="{E01A0D18-11CB-422D-8DF4-D75FF46A67BA}" destId="{2D7C0325-66F7-4191-B53F-141F6C8CE925}" srcOrd="2" destOrd="0" presId="urn:microsoft.com/office/officeart/2018/2/layout/IconVerticalSolidList"/>
    <dgm:cxn modelId="{09F93E98-2881-477E-A74B-CACC1A87B08A}" type="presParOf" srcId="{E01A0D18-11CB-422D-8DF4-D75FF46A67BA}" destId="{8362FC42-FC9C-4E4B-B41A-37D9E983889D}" srcOrd="3" destOrd="0" presId="urn:microsoft.com/office/officeart/2018/2/layout/IconVerticalSolidList"/>
    <dgm:cxn modelId="{8AEA7229-6E88-41B3-B50A-E9561A90C0BA}" type="presParOf" srcId="{7D9F189B-8D82-4B3F-916A-D116E3851E0A}" destId="{826307DE-F27D-4CE4-A193-875E1AA30C8F}" srcOrd="1" destOrd="0" presId="urn:microsoft.com/office/officeart/2018/2/layout/IconVerticalSolidList"/>
    <dgm:cxn modelId="{34E447C7-5523-480E-A73A-830B943FB640}" type="presParOf" srcId="{7D9F189B-8D82-4B3F-916A-D116E3851E0A}" destId="{29AFA5F5-5410-411B-97F1-FD0D1F1E659A}" srcOrd="2" destOrd="0" presId="urn:microsoft.com/office/officeart/2018/2/layout/IconVerticalSolidList"/>
    <dgm:cxn modelId="{F2D62659-B8DF-4FC1-82D7-AB98396EA7B4}" type="presParOf" srcId="{29AFA5F5-5410-411B-97F1-FD0D1F1E659A}" destId="{6FA94B1E-EDF5-4DBF-8BC0-61615882829F}" srcOrd="0" destOrd="0" presId="urn:microsoft.com/office/officeart/2018/2/layout/IconVerticalSolidList"/>
    <dgm:cxn modelId="{EAF75972-48D4-460E-805A-39F77794BB30}" type="presParOf" srcId="{29AFA5F5-5410-411B-97F1-FD0D1F1E659A}" destId="{3653DFED-8F40-4377-BF85-0B728F591517}" srcOrd="1" destOrd="0" presId="urn:microsoft.com/office/officeart/2018/2/layout/IconVerticalSolidList"/>
    <dgm:cxn modelId="{B7B47F8A-EEF4-43BA-B2FC-239893A7FD69}" type="presParOf" srcId="{29AFA5F5-5410-411B-97F1-FD0D1F1E659A}" destId="{E7018057-5B8F-45EC-A5CD-94583833ED18}" srcOrd="2" destOrd="0" presId="urn:microsoft.com/office/officeart/2018/2/layout/IconVerticalSolidList"/>
    <dgm:cxn modelId="{B72B3636-A52E-493C-8017-5EB408F696F7}" type="presParOf" srcId="{29AFA5F5-5410-411B-97F1-FD0D1F1E659A}" destId="{2D964A57-33B8-4051-A1C0-04218A5E050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FE4BB-BAED-4D33-9668-AAFDF98C9618}">
      <dsp:nvSpPr>
        <dsp:cNvPr id="0" name=""/>
        <dsp:cNvSpPr/>
      </dsp:nvSpPr>
      <dsp:spPr>
        <a:xfrm>
          <a:off x="0" y="849991"/>
          <a:ext cx="5906181" cy="156921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899F4B-81C2-4CF2-85B9-AC4FD6CF46A5}">
      <dsp:nvSpPr>
        <dsp:cNvPr id="0" name=""/>
        <dsp:cNvSpPr/>
      </dsp:nvSpPr>
      <dsp:spPr>
        <a:xfrm>
          <a:off x="474687" y="1203065"/>
          <a:ext cx="863068" cy="8630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362FC42-FC9C-4E4B-B41A-37D9E983889D}">
      <dsp:nvSpPr>
        <dsp:cNvPr id="0" name=""/>
        <dsp:cNvSpPr/>
      </dsp:nvSpPr>
      <dsp:spPr>
        <a:xfrm>
          <a:off x="1812443" y="849991"/>
          <a:ext cx="4093737" cy="1569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075" tIns="166075" rIns="166075" bIns="166075" numCol="1" spcCol="1270" anchor="ctr" anchorCtr="0">
          <a:noAutofit/>
        </a:bodyPr>
        <a:lstStyle/>
        <a:p>
          <a:pPr marL="0" lvl="0" indent="0" algn="l" defTabSz="844550">
            <a:lnSpc>
              <a:spcPct val="90000"/>
            </a:lnSpc>
            <a:spcBef>
              <a:spcPct val="0"/>
            </a:spcBef>
            <a:spcAft>
              <a:spcPct val="35000"/>
            </a:spcAft>
            <a:buNone/>
          </a:pPr>
          <a:r>
            <a:rPr lang="en-US" sz="1900" kern="1200" dirty="0"/>
            <a:t>Collect 2-3 examples of requests in English. The requests can come from TV, movies, music, or real conversations.</a:t>
          </a:r>
        </a:p>
      </dsp:txBody>
      <dsp:txXfrm>
        <a:off x="1812443" y="849991"/>
        <a:ext cx="4093737" cy="1569215"/>
      </dsp:txXfrm>
    </dsp:sp>
    <dsp:sp modelId="{6FA94B1E-EDF5-4DBF-8BC0-61615882829F}">
      <dsp:nvSpPr>
        <dsp:cNvPr id="0" name=""/>
        <dsp:cNvSpPr/>
      </dsp:nvSpPr>
      <dsp:spPr>
        <a:xfrm>
          <a:off x="0" y="2811510"/>
          <a:ext cx="5906181" cy="156921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53DFED-8F40-4377-BF85-0B728F591517}">
      <dsp:nvSpPr>
        <dsp:cNvPr id="0" name=""/>
        <dsp:cNvSpPr/>
      </dsp:nvSpPr>
      <dsp:spPr>
        <a:xfrm>
          <a:off x="474687" y="3164584"/>
          <a:ext cx="863068" cy="8630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D964A57-33B8-4051-A1C0-04218A5E0507}">
      <dsp:nvSpPr>
        <dsp:cNvPr id="0" name=""/>
        <dsp:cNvSpPr/>
      </dsp:nvSpPr>
      <dsp:spPr>
        <a:xfrm>
          <a:off x="1812443" y="2811510"/>
          <a:ext cx="4093737" cy="1569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075" tIns="166075" rIns="166075" bIns="166075" numCol="1" spcCol="1270" anchor="ctr" anchorCtr="0">
          <a:noAutofit/>
        </a:bodyPr>
        <a:lstStyle/>
        <a:p>
          <a:pPr marL="0" lvl="0" indent="0" algn="l" defTabSz="844550">
            <a:lnSpc>
              <a:spcPct val="90000"/>
            </a:lnSpc>
            <a:spcBef>
              <a:spcPct val="0"/>
            </a:spcBef>
            <a:spcAft>
              <a:spcPct val="35000"/>
            </a:spcAft>
            <a:buNone/>
          </a:pPr>
          <a:r>
            <a:rPr lang="en-US" sz="1900" kern="1200" dirty="0"/>
            <a:t>Next class, we will share our examples. 	</a:t>
          </a:r>
        </a:p>
      </dsp:txBody>
      <dsp:txXfrm>
        <a:off x="1812443" y="2811510"/>
        <a:ext cx="4093737" cy="156921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F0A04F6F-E59B-4570-91AA-60D0D48C634E}" type="datetimeFigureOut">
              <a:rPr lang="en-US" smtClean="0"/>
              <a:t>7/2/2020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E58F3F56-77BA-4D9F-9B26-EE177578CBDE}" type="slidenum">
              <a:rPr lang="en-US" smtClean="0"/>
              <a:t>‹#›</a:t>
            </a:fld>
            <a:endParaRPr lang="en-US"/>
          </a:p>
        </p:txBody>
      </p:sp>
    </p:spTree>
    <p:extLst>
      <p:ext uri="{BB962C8B-B14F-4D97-AF65-F5344CB8AC3E}">
        <p14:creationId xmlns:p14="http://schemas.microsoft.com/office/powerpoint/2010/main" val="151341017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A04F6F-E59B-4570-91AA-60D0D48C634E}"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F3F56-77BA-4D9F-9B26-EE177578CBDE}" type="slidenum">
              <a:rPr lang="en-US" smtClean="0"/>
              <a:t>‹#›</a:t>
            </a:fld>
            <a:endParaRPr lang="en-US"/>
          </a:p>
        </p:txBody>
      </p:sp>
    </p:spTree>
    <p:extLst>
      <p:ext uri="{BB962C8B-B14F-4D97-AF65-F5344CB8AC3E}">
        <p14:creationId xmlns:p14="http://schemas.microsoft.com/office/powerpoint/2010/main" val="1398594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A04F6F-E59B-4570-91AA-60D0D48C634E}"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F3F56-77BA-4D9F-9B26-EE177578CBDE}" type="slidenum">
              <a:rPr lang="en-US" smtClean="0"/>
              <a:t>‹#›</a:t>
            </a:fld>
            <a:endParaRPr lang="en-US"/>
          </a:p>
        </p:txBody>
      </p:sp>
    </p:spTree>
    <p:extLst>
      <p:ext uri="{BB962C8B-B14F-4D97-AF65-F5344CB8AC3E}">
        <p14:creationId xmlns:p14="http://schemas.microsoft.com/office/powerpoint/2010/main" val="1779430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A04F6F-E59B-4570-91AA-60D0D48C634E}" type="datetimeFigureOut">
              <a:rPr lang="en-US" smtClean="0"/>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F3F56-77BA-4D9F-9B26-EE177578CBDE}" type="slidenum">
              <a:rPr lang="en-US" smtClean="0"/>
              <a:t>‹#›</a:t>
            </a:fld>
            <a:endParaRPr lang="en-US"/>
          </a:p>
        </p:txBody>
      </p:sp>
    </p:spTree>
    <p:extLst>
      <p:ext uri="{BB962C8B-B14F-4D97-AF65-F5344CB8AC3E}">
        <p14:creationId xmlns:p14="http://schemas.microsoft.com/office/powerpoint/2010/main" val="276242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F0A04F6F-E59B-4570-91AA-60D0D48C634E}" type="datetimeFigureOut">
              <a:rPr lang="en-US" smtClean="0"/>
              <a:t>7/2/2020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E58F3F56-77BA-4D9F-9B26-EE177578CBDE}" type="slidenum">
              <a:rPr lang="en-US" smtClean="0"/>
              <a:t>‹#›</a:t>
            </a:fld>
            <a:endParaRPr lang="en-US"/>
          </a:p>
        </p:txBody>
      </p:sp>
    </p:spTree>
    <p:extLst>
      <p:ext uri="{BB962C8B-B14F-4D97-AF65-F5344CB8AC3E}">
        <p14:creationId xmlns:p14="http://schemas.microsoft.com/office/powerpoint/2010/main" val="222450066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A04F6F-E59B-4570-91AA-60D0D48C634E}"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F3F56-77BA-4D9F-9B26-EE177578CBDE}" type="slidenum">
              <a:rPr lang="en-US" smtClean="0"/>
              <a:t>‹#›</a:t>
            </a:fld>
            <a:endParaRPr lang="en-US"/>
          </a:p>
        </p:txBody>
      </p:sp>
    </p:spTree>
    <p:extLst>
      <p:ext uri="{BB962C8B-B14F-4D97-AF65-F5344CB8AC3E}">
        <p14:creationId xmlns:p14="http://schemas.microsoft.com/office/powerpoint/2010/main" val="61852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A04F6F-E59B-4570-91AA-60D0D48C634E}" type="datetimeFigureOut">
              <a:rPr lang="en-US" smtClean="0"/>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F3F56-77BA-4D9F-9B26-EE177578CBDE}" type="slidenum">
              <a:rPr lang="en-US" smtClean="0"/>
              <a:t>‹#›</a:t>
            </a:fld>
            <a:endParaRPr lang="en-US"/>
          </a:p>
        </p:txBody>
      </p:sp>
    </p:spTree>
    <p:extLst>
      <p:ext uri="{BB962C8B-B14F-4D97-AF65-F5344CB8AC3E}">
        <p14:creationId xmlns:p14="http://schemas.microsoft.com/office/powerpoint/2010/main" val="4078166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A04F6F-E59B-4570-91AA-60D0D48C634E}" type="datetimeFigureOut">
              <a:rPr lang="en-US" smtClean="0"/>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F3F56-77BA-4D9F-9B26-EE177578CBDE}" type="slidenum">
              <a:rPr lang="en-US" smtClean="0"/>
              <a:t>‹#›</a:t>
            </a:fld>
            <a:endParaRPr lang="en-US"/>
          </a:p>
        </p:txBody>
      </p:sp>
    </p:spTree>
    <p:extLst>
      <p:ext uri="{BB962C8B-B14F-4D97-AF65-F5344CB8AC3E}">
        <p14:creationId xmlns:p14="http://schemas.microsoft.com/office/powerpoint/2010/main" val="2806746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04F6F-E59B-4570-91AA-60D0D48C634E}" type="datetimeFigureOut">
              <a:rPr lang="en-US" smtClean="0"/>
              <a:t>7/2/2020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F3F56-77BA-4D9F-9B26-EE177578CBDE}" type="slidenum">
              <a:rPr lang="en-US" smtClean="0"/>
              <a:t>‹#›</a:t>
            </a:fld>
            <a:endParaRPr lang="en-US"/>
          </a:p>
        </p:txBody>
      </p:sp>
    </p:spTree>
    <p:extLst>
      <p:ext uri="{BB962C8B-B14F-4D97-AF65-F5344CB8AC3E}">
        <p14:creationId xmlns:p14="http://schemas.microsoft.com/office/powerpoint/2010/main" val="111743136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F0A04F6F-E59B-4570-91AA-60D0D48C634E}" type="datetimeFigureOut">
              <a:rPr lang="en-US" smtClean="0"/>
              <a:t>7/2/2020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E58F3F56-77BA-4D9F-9B26-EE177578CBDE}"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5252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F0A04F6F-E59B-4570-91AA-60D0D48C634E}" type="datetimeFigureOut">
              <a:rPr lang="en-US" smtClean="0"/>
              <a:t>7/2/2020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E58F3F56-77BA-4D9F-9B26-EE177578CBDE}"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3772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F0A04F6F-E59B-4570-91AA-60D0D48C634E}" type="datetimeFigureOut">
              <a:rPr lang="en-US" smtClean="0"/>
              <a:t>7/2/2020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E58F3F56-77BA-4D9F-9B26-EE177578CBDE}" type="slidenum">
              <a:rPr lang="en-US" smtClean="0"/>
              <a:t>‹#›</a:t>
            </a:fld>
            <a:endParaRPr lang="en-US"/>
          </a:p>
        </p:txBody>
      </p:sp>
    </p:spTree>
    <p:extLst>
      <p:ext uri="{BB962C8B-B14F-4D97-AF65-F5344CB8AC3E}">
        <p14:creationId xmlns:p14="http://schemas.microsoft.com/office/powerpoint/2010/main" val="3825723016"/>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5BB3A-AA9A-424D-B732-0A8F70B9A966}"/>
              </a:ext>
            </a:extLst>
          </p:cNvPr>
          <p:cNvSpPr>
            <a:spLocks noGrp="1"/>
          </p:cNvSpPr>
          <p:nvPr>
            <p:ph type="ctrTitle"/>
          </p:nvPr>
        </p:nvSpPr>
        <p:spPr/>
        <p:txBody>
          <a:bodyPr/>
          <a:lstStyle/>
          <a:p>
            <a:r>
              <a:rPr lang="en-US" dirty="0"/>
              <a:t>Requests Cont.</a:t>
            </a:r>
            <a:br>
              <a:rPr lang="en-US" dirty="0"/>
            </a:br>
            <a:r>
              <a:rPr lang="en-US" sz="5400" dirty="0"/>
              <a:t>Day Four</a:t>
            </a:r>
            <a:endParaRPr lang="en-US" dirty="0"/>
          </a:p>
        </p:txBody>
      </p:sp>
      <p:sp>
        <p:nvSpPr>
          <p:cNvPr id="3" name="Subtitle 2">
            <a:extLst>
              <a:ext uri="{FF2B5EF4-FFF2-40B4-BE49-F238E27FC236}">
                <a16:creationId xmlns:a16="http://schemas.microsoft.com/office/drawing/2014/main" id="{85D9403F-7487-44A1-B38A-55F111C76E68}"/>
              </a:ext>
            </a:extLst>
          </p:cNvPr>
          <p:cNvSpPr>
            <a:spLocks noGrp="1"/>
          </p:cNvSpPr>
          <p:nvPr>
            <p:ph type="subTitle" idx="1"/>
          </p:nvPr>
        </p:nvSpPr>
        <p:spPr/>
        <p:txBody>
          <a:bodyPr>
            <a:normAutofit fontScale="92500" lnSpcReduction="20000"/>
          </a:bodyPr>
          <a:lstStyle/>
          <a:p>
            <a:r>
              <a:rPr lang="en-US" dirty="0"/>
              <a:t>Sara Hanson-Lynn</a:t>
            </a:r>
          </a:p>
          <a:p>
            <a:r>
              <a:rPr lang="en-US" dirty="0"/>
              <a:t>Pragmatics, Chapter 3</a:t>
            </a:r>
          </a:p>
        </p:txBody>
      </p:sp>
    </p:spTree>
    <p:extLst>
      <p:ext uri="{BB962C8B-B14F-4D97-AF65-F5344CB8AC3E}">
        <p14:creationId xmlns:p14="http://schemas.microsoft.com/office/powerpoint/2010/main" val="3456511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C2E4E-FA47-463E-BE47-F9E418133FCB}"/>
              </a:ext>
            </a:extLst>
          </p:cNvPr>
          <p:cNvSpPr>
            <a:spLocks noGrp="1"/>
          </p:cNvSpPr>
          <p:nvPr>
            <p:ph type="title"/>
          </p:nvPr>
        </p:nvSpPr>
        <p:spPr>
          <a:xfrm>
            <a:off x="6579450" y="727627"/>
            <a:ext cx="4957553" cy="1645920"/>
          </a:xfrm>
        </p:spPr>
        <p:txBody>
          <a:bodyPr>
            <a:normAutofit/>
          </a:bodyPr>
          <a:lstStyle/>
          <a:p>
            <a:r>
              <a:rPr lang="en-US" dirty="0"/>
              <a:t>Warm-up</a:t>
            </a:r>
          </a:p>
        </p:txBody>
      </p:sp>
      <p:sp>
        <p:nvSpPr>
          <p:cNvPr id="9" name="Rectangle 8">
            <a:extLst>
              <a:ext uri="{FF2B5EF4-FFF2-40B4-BE49-F238E27FC236}">
                <a16:creationId xmlns:a16="http://schemas.microsoft.com/office/drawing/2014/main" id="{CD000060-D06D-4A48-BD8E-978966CCA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654" y="727628"/>
            <a:ext cx="5367164"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DE4E5113-B3D0-40F8-9F39-B2C2BF92AE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3978" y="886862"/>
            <a:ext cx="5054517" cy="5097085"/>
          </a:xfrm>
          <a:prstGeom prst="rect">
            <a:avLst/>
          </a:prstGeom>
          <a:noFill/>
          <a:ln w="6350" cap="sq" cmpd="sng" algn="ctr">
            <a:solidFill>
              <a:schemeClr val="tx1">
                <a:lumMod val="75000"/>
                <a:lumOff val="25000"/>
              </a:schemeClr>
            </a:solidFill>
            <a:prstDash val="solid"/>
            <a:miter lim="800000"/>
          </a:ln>
          <a:effectLst/>
        </p:spPr>
      </p:sp>
      <p:pic>
        <p:nvPicPr>
          <p:cNvPr id="4" name="Picture 2" descr="Resultado de imagen para cellphone">
            <a:extLst>
              <a:ext uri="{FF2B5EF4-FFF2-40B4-BE49-F238E27FC236}">
                <a16:creationId xmlns:a16="http://schemas.microsoft.com/office/drawing/2014/main" id="{B7FAA35A-CFAA-4A6C-9F5B-5319E63D626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335" r="23373"/>
          <a:stretch/>
        </p:blipFill>
        <p:spPr bwMode="auto">
          <a:xfrm>
            <a:off x="1287423" y="829284"/>
            <a:ext cx="4247625" cy="519943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E4683B7E-1185-4D25-A32B-12B6C3503EBE}"/>
              </a:ext>
            </a:extLst>
          </p:cNvPr>
          <p:cNvSpPr>
            <a:spLocks noGrp="1"/>
          </p:cNvSpPr>
          <p:nvPr>
            <p:ph idx="1"/>
          </p:nvPr>
        </p:nvSpPr>
        <p:spPr>
          <a:xfrm>
            <a:off x="6579450" y="2038525"/>
            <a:ext cx="4957554" cy="3996514"/>
          </a:xfrm>
        </p:spPr>
        <p:txBody>
          <a:bodyPr>
            <a:normAutofit fontScale="92500"/>
          </a:bodyPr>
          <a:lstStyle/>
          <a:p>
            <a:pPr marL="0" indent="0">
              <a:buNone/>
            </a:pPr>
            <a:r>
              <a:rPr lang="en-US" dirty="0"/>
              <a:t>Situation: SHS needs me to bring my foster dog into the vet for a last-minute check-up.</a:t>
            </a:r>
          </a:p>
          <a:p>
            <a:pPr marL="0" indent="0">
              <a:buNone/>
            </a:pPr>
            <a:r>
              <a:rPr lang="en-US" b="1" dirty="0"/>
              <a:t>Let’s consider:</a:t>
            </a:r>
          </a:p>
          <a:p>
            <a:pPr marL="0" indent="0">
              <a:buNone/>
            </a:pPr>
            <a:r>
              <a:rPr lang="en-US" dirty="0"/>
              <a:t>Who is talking? (Relationship, status, formality) </a:t>
            </a:r>
          </a:p>
          <a:p>
            <a:pPr marL="0" indent="0">
              <a:buNone/>
            </a:pPr>
            <a:r>
              <a:rPr lang="en-US" dirty="0"/>
              <a:t>What is the request? </a:t>
            </a:r>
          </a:p>
          <a:p>
            <a:pPr marL="0" indent="0">
              <a:buNone/>
            </a:pPr>
            <a:r>
              <a:rPr lang="en-US" dirty="0"/>
              <a:t>How is it softened? </a:t>
            </a:r>
          </a:p>
          <a:p>
            <a:pPr marL="617220" lvl="1" indent="-342900">
              <a:buAutoNum type="arabicPeriod"/>
            </a:pPr>
            <a:r>
              <a:rPr lang="en-US" dirty="0">
                <a:highlight>
                  <a:srgbClr val="00FFFF"/>
                </a:highlight>
              </a:rPr>
              <a:t>Prepare them</a:t>
            </a:r>
          </a:p>
          <a:p>
            <a:pPr marL="617220" lvl="1" indent="-342900">
              <a:buAutoNum type="arabicPeriod"/>
            </a:pPr>
            <a:r>
              <a:rPr lang="en-US" dirty="0">
                <a:solidFill>
                  <a:srgbClr val="FF0000"/>
                </a:solidFill>
              </a:rPr>
              <a:t>Get </a:t>
            </a:r>
            <a:r>
              <a:rPr lang="en-US" dirty="0" err="1">
                <a:solidFill>
                  <a:srgbClr val="FF0000"/>
                </a:solidFill>
              </a:rPr>
              <a:t>precommitment</a:t>
            </a:r>
            <a:endParaRPr lang="en-US" dirty="0">
              <a:solidFill>
                <a:srgbClr val="FF0000"/>
              </a:solidFill>
            </a:endParaRPr>
          </a:p>
          <a:p>
            <a:pPr marL="617220" lvl="1" indent="-342900">
              <a:buAutoNum type="arabicPeriod"/>
            </a:pPr>
            <a:r>
              <a:rPr lang="en-US" dirty="0">
                <a:highlight>
                  <a:srgbClr val="FFFF00"/>
                </a:highlight>
              </a:rPr>
              <a:t>Give a reason</a:t>
            </a:r>
          </a:p>
          <a:p>
            <a:pPr marL="617220" lvl="1" indent="-342900">
              <a:buAutoNum type="arabicPeriod"/>
            </a:pPr>
            <a:r>
              <a:rPr lang="en-US" dirty="0">
                <a:solidFill>
                  <a:srgbClr val="00B0F0"/>
                </a:solidFill>
              </a:rPr>
              <a:t>Acknowledge them</a:t>
            </a:r>
          </a:p>
          <a:p>
            <a:pPr marL="617220" lvl="1" indent="-342900">
              <a:buAutoNum type="arabicPeriod"/>
            </a:pPr>
            <a:r>
              <a:rPr lang="en-US" dirty="0">
                <a:highlight>
                  <a:srgbClr val="FF00FF"/>
                </a:highlight>
              </a:rPr>
              <a:t>Promise reward</a:t>
            </a:r>
          </a:p>
          <a:p>
            <a:pPr marL="617220" lvl="1" indent="-342900">
              <a:buAutoNum type="arabicPeriod"/>
            </a:pPr>
            <a:r>
              <a:rPr lang="en-US" dirty="0">
                <a:highlight>
                  <a:srgbClr val="00FF00"/>
                </a:highlight>
              </a:rPr>
              <a:t>Minimize imposition</a:t>
            </a:r>
          </a:p>
        </p:txBody>
      </p:sp>
      <p:sp>
        <p:nvSpPr>
          <p:cNvPr id="5" name="Speech Bubble: Rectangle 4">
            <a:extLst>
              <a:ext uri="{FF2B5EF4-FFF2-40B4-BE49-F238E27FC236}">
                <a16:creationId xmlns:a16="http://schemas.microsoft.com/office/drawing/2014/main" id="{C48CAB58-967E-4C78-8132-5CCF86028C14}"/>
              </a:ext>
            </a:extLst>
          </p:cNvPr>
          <p:cNvSpPr/>
          <p:nvPr/>
        </p:nvSpPr>
        <p:spPr>
          <a:xfrm>
            <a:off x="1625015" y="1773957"/>
            <a:ext cx="3408379" cy="2361816"/>
          </a:xfrm>
          <a:prstGeom prst="wedgeRectCallout">
            <a:avLst>
              <a:gd name="adj1" fmla="val -49758"/>
              <a:gd name="adj2" fmla="val 589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Hello Sara, Aiden here. How are things going? Betty’s new medication arrived today. Not sure if you’re able to pick them up today or when? If today works, Dr. Logan would like to speak to you. 430? Or? Thank you.</a:t>
            </a:r>
          </a:p>
        </p:txBody>
      </p:sp>
      <p:sp>
        <p:nvSpPr>
          <p:cNvPr id="6" name="Speech Bubble: Rectangle 5">
            <a:extLst>
              <a:ext uri="{FF2B5EF4-FFF2-40B4-BE49-F238E27FC236}">
                <a16:creationId xmlns:a16="http://schemas.microsoft.com/office/drawing/2014/main" id="{EAAA847C-1957-4DFA-AE1C-B406D2347B79}"/>
              </a:ext>
            </a:extLst>
          </p:cNvPr>
          <p:cNvSpPr/>
          <p:nvPr/>
        </p:nvSpPr>
        <p:spPr>
          <a:xfrm>
            <a:off x="1801184" y="4437777"/>
            <a:ext cx="3408379" cy="511728"/>
          </a:xfrm>
          <a:prstGeom prst="wedgeRectCallout">
            <a:avLst>
              <a:gd name="adj1" fmla="val 48938"/>
              <a:gd name="adj2" fmla="val 7678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Hi! I can pick them up today at 4:30. </a:t>
            </a:r>
          </a:p>
        </p:txBody>
      </p:sp>
    </p:spTree>
    <p:extLst>
      <p:ext uri="{BB962C8B-B14F-4D97-AF65-F5344CB8AC3E}">
        <p14:creationId xmlns:p14="http://schemas.microsoft.com/office/powerpoint/2010/main" val="1290600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4F5FB-771D-44D0-B483-926502643265}"/>
              </a:ext>
            </a:extLst>
          </p:cNvPr>
          <p:cNvSpPr>
            <a:spLocks noGrp="1"/>
          </p:cNvSpPr>
          <p:nvPr>
            <p:ph type="title"/>
          </p:nvPr>
        </p:nvSpPr>
        <p:spPr>
          <a:xfrm>
            <a:off x="5705912" y="642594"/>
            <a:ext cx="5419287" cy="1371600"/>
          </a:xfrm>
        </p:spPr>
        <p:txBody>
          <a:bodyPr/>
          <a:lstStyle/>
          <a:p>
            <a:pPr algn="r"/>
            <a:r>
              <a:rPr lang="en-US" dirty="0"/>
              <a:t>Real life example</a:t>
            </a:r>
          </a:p>
        </p:txBody>
      </p:sp>
      <p:sp>
        <p:nvSpPr>
          <p:cNvPr id="3" name="Content Placeholder 2">
            <a:extLst>
              <a:ext uri="{FF2B5EF4-FFF2-40B4-BE49-F238E27FC236}">
                <a16:creationId xmlns:a16="http://schemas.microsoft.com/office/drawing/2014/main" id="{233044C4-78FD-406A-A398-65D6320F60CA}"/>
              </a:ext>
            </a:extLst>
          </p:cNvPr>
          <p:cNvSpPr>
            <a:spLocks noGrp="1"/>
          </p:cNvSpPr>
          <p:nvPr>
            <p:ph idx="1"/>
          </p:nvPr>
        </p:nvSpPr>
        <p:spPr>
          <a:xfrm>
            <a:off x="5886276" y="1893394"/>
            <a:ext cx="5539530" cy="2292712"/>
          </a:xfrm>
        </p:spPr>
        <p:txBody>
          <a:bodyPr>
            <a:normAutofit fontScale="92500" lnSpcReduction="10000"/>
          </a:bodyPr>
          <a:lstStyle/>
          <a:p>
            <a:pPr marL="0" indent="0">
              <a:buNone/>
            </a:pPr>
            <a:r>
              <a:rPr lang="en-US" sz="2000" dirty="0"/>
              <a:t>Situation: I was staying at my mom’s house for the weekend. Her friend was coming over for dinner that night.</a:t>
            </a:r>
          </a:p>
          <a:p>
            <a:pPr marL="0" indent="0">
              <a:buNone/>
            </a:pPr>
            <a:endParaRPr lang="en-US" sz="2000" b="1" dirty="0"/>
          </a:p>
          <a:p>
            <a:pPr marL="0" indent="0">
              <a:buNone/>
            </a:pPr>
            <a:r>
              <a:rPr lang="en-US" sz="2000" b="1" dirty="0"/>
              <a:t>Let’s consider:</a:t>
            </a:r>
          </a:p>
          <a:p>
            <a:pPr marL="0" indent="0">
              <a:buNone/>
            </a:pPr>
            <a:r>
              <a:rPr lang="en-US" sz="2000" dirty="0"/>
              <a:t>What requests are we making? How do we say it? Is it effective?</a:t>
            </a:r>
          </a:p>
          <a:p>
            <a:pPr marL="0" indent="0" algn="ctr">
              <a:buNone/>
            </a:pPr>
            <a:endParaRPr lang="en-US" dirty="0"/>
          </a:p>
        </p:txBody>
      </p:sp>
      <p:pic>
        <p:nvPicPr>
          <p:cNvPr id="7170" name="Picture 2" descr="Resultado de imagen para cellphone">
            <a:extLst>
              <a:ext uri="{FF2B5EF4-FFF2-40B4-BE49-F238E27FC236}">
                <a16:creationId xmlns:a16="http://schemas.microsoft.com/office/drawing/2014/main" id="{8166E227-FD0A-4E0A-928A-14899D61060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335" r="23373"/>
          <a:stretch/>
        </p:blipFill>
        <p:spPr bwMode="auto">
          <a:xfrm>
            <a:off x="627078" y="229727"/>
            <a:ext cx="4639112" cy="6543689"/>
          </a:xfrm>
          <a:prstGeom prst="rect">
            <a:avLst/>
          </a:prstGeom>
          <a:noFill/>
          <a:extLst>
            <a:ext uri="{909E8E84-426E-40DD-AFC4-6F175D3DCCD1}">
              <a14:hiddenFill xmlns:a14="http://schemas.microsoft.com/office/drawing/2010/main">
                <a:solidFill>
                  <a:srgbClr val="FFFFFF"/>
                </a:solidFill>
              </a14:hiddenFill>
            </a:ext>
          </a:extLst>
        </p:spPr>
      </p:pic>
      <p:sp>
        <p:nvSpPr>
          <p:cNvPr id="4" name="Speech Bubble: Rectangle 3">
            <a:extLst>
              <a:ext uri="{FF2B5EF4-FFF2-40B4-BE49-F238E27FC236}">
                <a16:creationId xmlns:a16="http://schemas.microsoft.com/office/drawing/2014/main" id="{15772F2E-8C81-4497-A653-A2381A001852}"/>
              </a:ext>
            </a:extLst>
          </p:cNvPr>
          <p:cNvSpPr/>
          <p:nvPr/>
        </p:nvSpPr>
        <p:spPr>
          <a:xfrm>
            <a:off x="1066801" y="1466461"/>
            <a:ext cx="3068972" cy="1201238"/>
          </a:xfrm>
          <a:prstGeom prst="wedgeRectCallout">
            <a:avLst>
              <a:gd name="adj1" fmla="val -49732"/>
              <a:gd name="adj2" fmla="val 751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Hey, home in a couple hours. Want to make a peach cobbler for dessert?</a:t>
            </a:r>
          </a:p>
        </p:txBody>
      </p:sp>
      <p:sp>
        <p:nvSpPr>
          <p:cNvPr id="6" name="Speech Bubble: Rectangle 5">
            <a:extLst>
              <a:ext uri="{FF2B5EF4-FFF2-40B4-BE49-F238E27FC236}">
                <a16:creationId xmlns:a16="http://schemas.microsoft.com/office/drawing/2014/main" id="{3F269025-29CE-4445-8CCD-D167AE8B04A5}"/>
              </a:ext>
            </a:extLst>
          </p:cNvPr>
          <p:cNvSpPr/>
          <p:nvPr/>
        </p:nvSpPr>
        <p:spPr>
          <a:xfrm>
            <a:off x="1773572" y="3073472"/>
            <a:ext cx="3068974" cy="907299"/>
          </a:xfrm>
          <a:prstGeom prst="wedgeRectCallout">
            <a:avLst>
              <a:gd name="adj1" fmla="val 50033"/>
              <a:gd name="adj2" fmla="val 8014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dirty="0">
                <a:solidFill>
                  <a:schemeClr val="tx1"/>
                </a:solidFill>
              </a:rPr>
              <a:t>Sounds good and mmm make it with you? That’d be fun</a:t>
            </a:r>
          </a:p>
        </p:txBody>
      </p:sp>
      <p:sp>
        <p:nvSpPr>
          <p:cNvPr id="7" name="Speech Bubble: Rectangle 6">
            <a:extLst>
              <a:ext uri="{FF2B5EF4-FFF2-40B4-BE49-F238E27FC236}">
                <a16:creationId xmlns:a16="http://schemas.microsoft.com/office/drawing/2014/main" id="{21FAD2D9-108E-445B-9785-830AD6A7463C}"/>
              </a:ext>
            </a:extLst>
          </p:cNvPr>
          <p:cNvSpPr/>
          <p:nvPr/>
        </p:nvSpPr>
        <p:spPr>
          <a:xfrm>
            <a:off x="1066799" y="4453141"/>
            <a:ext cx="3068973" cy="792760"/>
          </a:xfrm>
          <a:prstGeom prst="wedgeRectCallout">
            <a:avLst>
              <a:gd name="adj1" fmla="val -50190"/>
              <a:gd name="adj2" fmla="val 773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Yes, will be good. Hoping you’re making it ;)</a:t>
            </a:r>
          </a:p>
        </p:txBody>
      </p:sp>
      <p:pic>
        <p:nvPicPr>
          <p:cNvPr id="7172" name="Picture 4" descr="Resultado de imagen para peach cobbler">
            <a:extLst>
              <a:ext uri="{FF2B5EF4-FFF2-40B4-BE49-F238E27FC236}">
                <a16:creationId xmlns:a16="http://schemas.microsoft.com/office/drawing/2014/main" id="{AE03C631-9201-4A1D-9945-410FFC4BA8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4342" y="4453141"/>
            <a:ext cx="2643398" cy="1762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432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83159-0C4E-47B1-9598-D29078A32D5E}"/>
              </a:ext>
            </a:extLst>
          </p:cNvPr>
          <p:cNvSpPr>
            <a:spLocks noGrp="1"/>
          </p:cNvSpPr>
          <p:nvPr>
            <p:ph type="title"/>
          </p:nvPr>
        </p:nvSpPr>
        <p:spPr>
          <a:xfrm>
            <a:off x="5767206" y="805445"/>
            <a:ext cx="5447250" cy="1645920"/>
          </a:xfrm>
        </p:spPr>
        <p:txBody>
          <a:bodyPr>
            <a:normAutofit/>
          </a:bodyPr>
          <a:lstStyle/>
          <a:p>
            <a:r>
              <a:rPr lang="en-US" dirty="0"/>
              <a:t>FIVE: Words used to soften requests</a:t>
            </a:r>
          </a:p>
        </p:txBody>
      </p:sp>
      <p:sp useBgFill="1">
        <p:nvSpPr>
          <p:cNvPr id="71" name="Rectangle 70">
            <a:extLst>
              <a:ext uri="{FF2B5EF4-FFF2-40B4-BE49-F238E27FC236}">
                <a16:creationId xmlns:a16="http://schemas.microsoft.com/office/drawing/2014/main" id="{ED0F855A-98FA-41E5-8976-787A8690E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52614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AA493706-A3B2-4593-A398-29AC3D7A2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8" y="643464"/>
            <a:ext cx="3969458" cy="557107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5127" name="Rectangle 74">
            <a:extLst>
              <a:ext uri="{FF2B5EF4-FFF2-40B4-BE49-F238E27FC236}">
                <a16:creationId xmlns:a16="http://schemas.microsoft.com/office/drawing/2014/main" id="{F43DCF1D-3F7D-4691-B400-C60B485F2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883" y="805445"/>
            <a:ext cx="3616369" cy="5244498"/>
          </a:xfrm>
          <a:prstGeom prst="rect">
            <a:avLst/>
          </a:prstGeom>
          <a:noFill/>
          <a:ln w="6350" cap="sq" cmpd="sng" algn="ctr">
            <a:solidFill>
              <a:schemeClr val="tx1">
                <a:lumMod val="75000"/>
                <a:lumOff val="25000"/>
              </a:schemeClr>
            </a:solidFill>
            <a:prstDash val="solid"/>
            <a:miter lim="800000"/>
          </a:ln>
          <a:effectLst/>
        </p:spPr>
      </p:sp>
      <p:pic>
        <p:nvPicPr>
          <p:cNvPr id="5122" name="Picture 2" descr="Resultado de imagen para please">
            <a:extLst>
              <a:ext uri="{FF2B5EF4-FFF2-40B4-BE49-F238E27FC236}">
                <a16:creationId xmlns:a16="http://schemas.microsoft.com/office/drawing/2014/main" id="{008E9174-76A2-4163-97E8-B08055EA3AA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24673" y="1823904"/>
            <a:ext cx="3000193" cy="320757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0946164-576F-4BF8-B0E2-2F7269FA628D}"/>
              </a:ext>
            </a:extLst>
          </p:cNvPr>
          <p:cNvSpPr>
            <a:spLocks noGrp="1"/>
          </p:cNvSpPr>
          <p:nvPr>
            <p:ph idx="1"/>
          </p:nvPr>
        </p:nvSpPr>
        <p:spPr>
          <a:xfrm>
            <a:off x="5619290" y="2679192"/>
            <a:ext cx="6120882" cy="3665624"/>
          </a:xfrm>
        </p:spPr>
        <p:txBody>
          <a:bodyPr>
            <a:normAutofit/>
          </a:bodyPr>
          <a:lstStyle/>
          <a:p>
            <a:pPr marL="0" indent="0">
              <a:lnSpc>
                <a:spcPct val="90000"/>
              </a:lnSpc>
              <a:buNone/>
            </a:pPr>
            <a:r>
              <a:rPr lang="en-US" sz="2000" dirty="0"/>
              <a:t>In addition to phrases, we can use words like:</a:t>
            </a:r>
          </a:p>
          <a:p>
            <a:pPr>
              <a:lnSpc>
                <a:spcPct val="90000"/>
              </a:lnSpc>
            </a:pPr>
            <a:r>
              <a:rPr lang="en-US" sz="2000" dirty="0"/>
              <a:t>Please, just, um, only, OK</a:t>
            </a:r>
          </a:p>
          <a:p>
            <a:pPr>
              <a:lnSpc>
                <a:spcPct val="90000"/>
              </a:lnSpc>
            </a:pPr>
            <a:endParaRPr lang="en-US" sz="2000" dirty="0"/>
          </a:p>
          <a:p>
            <a:pPr marL="0" indent="0">
              <a:lnSpc>
                <a:spcPct val="90000"/>
              </a:lnSpc>
              <a:buNone/>
            </a:pPr>
            <a:r>
              <a:rPr lang="en-US" sz="2000" dirty="0"/>
              <a:t>For example: 	</a:t>
            </a:r>
          </a:p>
          <a:p>
            <a:pPr marL="0" indent="0">
              <a:lnSpc>
                <a:spcPct val="90000"/>
              </a:lnSpc>
              <a:buNone/>
            </a:pPr>
            <a:r>
              <a:rPr lang="en-US" sz="2000" dirty="0"/>
              <a:t>“</a:t>
            </a:r>
            <a:r>
              <a:rPr lang="en-US" sz="2000" u="sng" dirty="0"/>
              <a:t>Um</a:t>
            </a:r>
            <a:r>
              <a:rPr lang="en-US" sz="2000" dirty="0"/>
              <a:t>, could you </a:t>
            </a:r>
            <a:r>
              <a:rPr lang="en-US" sz="2000" u="sng" dirty="0"/>
              <a:t>please</a:t>
            </a:r>
            <a:r>
              <a:rPr lang="en-US" sz="2000" dirty="0"/>
              <a:t> come here?”</a:t>
            </a:r>
          </a:p>
          <a:p>
            <a:pPr marL="0" indent="0">
              <a:lnSpc>
                <a:spcPct val="90000"/>
              </a:lnSpc>
              <a:buNone/>
            </a:pPr>
            <a:r>
              <a:rPr lang="en-US" sz="2000" dirty="0"/>
              <a:t>“Could you turn the music down </a:t>
            </a:r>
            <a:r>
              <a:rPr lang="en-US" sz="2000" u="sng" dirty="0"/>
              <a:t>just</a:t>
            </a:r>
            <a:r>
              <a:rPr lang="en-US" sz="2000" dirty="0"/>
              <a:t> a little bit?”</a:t>
            </a:r>
          </a:p>
          <a:p>
            <a:pPr marL="0" indent="0">
              <a:lnSpc>
                <a:spcPct val="90000"/>
              </a:lnSpc>
              <a:buNone/>
            </a:pPr>
            <a:r>
              <a:rPr lang="en-US" sz="2000" dirty="0"/>
              <a:t>“I </a:t>
            </a:r>
            <a:r>
              <a:rPr lang="en-US" sz="2000" u="sng" dirty="0"/>
              <a:t>only</a:t>
            </a:r>
            <a:r>
              <a:rPr lang="en-US" sz="2000" dirty="0"/>
              <a:t> need to talk to you for five minutes, </a:t>
            </a:r>
            <a:r>
              <a:rPr lang="en-US" sz="2000" u="sng" dirty="0"/>
              <a:t>OK</a:t>
            </a:r>
            <a:r>
              <a:rPr lang="en-US" sz="2000" dirty="0"/>
              <a:t>?”</a:t>
            </a:r>
          </a:p>
          <a:p>
            <a:pPr marL="0" indent="0">
              <a:lnSpc>
                <a:spcPct val="90000"/>
              </a:lnSpc>
              <a:buNone/>
            </a:pPr>
            <a:r>
              <a:rPr lang="en-US" dirty="0"/>
              <a:t>				</a:t>
            </a:r>
          </a:p>
        </p:txBody>
      </p:sp>
    </p:spTree>
    <p:extLst>
      <p:ext uri="{BB962C8B-B14F-4D97-AF65-F5344CB8AC3E}">
        <p14:creationId xmlns:p14="http://schemas.microsoft.com/office/powerpoint/2010/main" val="181462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8EB8F-34D5-4010-AC55-7B23655D767F}"/>
              </a:ext>
            </a:extLst>
          </p:cNvPr>
          <p:cNvSpPr>
            <a:spLocks noGrp="1"/>
          </p:cNvSpPr>
          <p:nvPr>
            <p:ph type="title"/>
          </p:nvPr>
        </p:nvSpPr>
        <p:spPr>
          <a:xfrm>
            <a:off x="597336" y="637651"/>
            <a:ext cx="10058400" cy="1371600"/>
          </a:xfrm>
        </p:spPr>
        <p:txBody>
          <a:bodyPr/>
          <a:lstStyle/>
          <a:p>
            <a:r>
              <a:rPr lang="en-US" dirty="0"/>
              <a:t>Sort the requests</a:t>
            </a:r>
          </a:p>
        </p:txBody>
      </p:sp>
      <p:sp>
        <p:nvSpPr>
          <p:cNvPr id="3" name="Content Placeholder 2">
            <a:extLst>
              <a:ext uri="{FF2B5EF4-FFF2-40B4-BE49-F238E27FC236}">
                <a16:creationId xmlns:a16="http://schemas.microsoft.com/office/drawing/2014/main" id="{5410631B-6312-4B2D-AF65-3AED2C505367}"/>
              </a:ext>
            </a:extLst>
          </p:cNvPr>
          <p:cNvSpPr>
            <a:spLocks noGrp="1"/>
          </p:cNvSpPr>
          <p:nvPr>
            <p:ph idx="1"/>
          </p:nvPr>
        </p:nvSpPr>
        <p:spPr>
          <a:xfrm>
            <a:off x="421167" y="1931058"/>
            <a:ext cx="10058400" cy="4289291"/>
          </a:xfrm>
        </p:spPr>
        <p:txBody>
          <a:bodyPr>
            <a:noAutofit/>
          </a:bodyPr>
          <a:lstStyle/>
          <a:p>
            <a:pPr marL="0" indent="0">
              <a:buNone/>
            </a:pPr>
            <a:r>
              <a:rPr lang="en-US" sz="2000" b="1" dirty="0"/>
              <a:t>First, is the request direct, indirect, or a hint?</a:t>
            </a:r>
          </a:p>
          <a:p>
            <a:pPr marL="0" indent="0">
              <a:buNone/>
            </a:pPr>
            <a:r>
              <a:rPr lang="en-US" sz="2000" b="1" dirty="0"/>
              <a:t>Second, is it softened or not?</a:t>
            </a:r>
          </a:p>
          <a:p>
            <a:pPr marL="0" indent="0">
              <a:buNone/>
            </a:pPr>
            <a:endParaRPr lang="en-US" sz="2000" b="1" dirty="0"/>
          </a:p>
          <a:p>
            <a:pPr marL="0" indent="0">
              <a:buNone/>
            </a:pPr>
            <a:r>
              <a:rPr lang="en-US" sz="2000" dirty="0"/>
              <a:t>Situation: Mother to son. One son has many toys </a:t>
            </a:r>
            <a:br>
              <a:rPr lang="en-US" sz="2000" dirty="0"/>
            </a:br>
            <a:r>
              <a:rPr lang="en-US" sz="2000" dirty="0"/>
              <a:t>and is playing. The brother does not.</a:t>
            </a:r>
            <a:endParaRPr lang="en-US" sz="2000" b="1" dirty="0"/>
          </a:p>
          <a:p>
            <a:pPr marL="342900" indent="-342900">
              <a:buAutoNum type="arabicPeriod"/>
            </a:pPr>
            <a:r>
              <a:rPr lang="en-US" sz="2000" dirty="0"/>
              <a:t>How about you share with him? </a:t>
            </a:r>
          </a:p>
          <a:p>
            <a:pPr marL="342900" indent="-342900">
              <a:buFont typeface="Garamond" pitchFamily="18" charset="0"/>
              <a:buAutoNum type="arabicPeriod"/>
            </a:pPr>
            <a:r>
              <a:rPr lang="en-US" sz="2000" dirty="0"/>
              <a:t>Hmm, I wonder if your brother wants something to play with.</a:t>
            </a:r>
          </a:p>
          <a:p>
            <a:pPr marL="342900" indent="-342900">
              <a:buAutoNum type="arabicPeriod"/>
            </a:pPr>
            <a:r>
              <a:rPr lang="en-US" sz="2000" dirty="0"/>
              <a:t>Share with your brother. </a:t>
            </a:r>
          </a:p>
          <a:p>
            <a:pPr marL="342900" indent="-342900">
              <a:buAutoNum type="arabicPeriod"/>
            </a:pPr>
            <a:r>
              <a:rPr lang="en-US" sz="2000" dirty="0"/>
              <a:t>I know they are your toys, but could you share just one, OK?  </a:t>
            </a:r>
          </a:p>
          <a:p>
            <a:pPr marL="342900" indent="-342900">
              <a:buAutoNum type="arabicPeriod"/>
            </a:pPr>
            <a:r>
              <a:rPr lang="en-US" sz="2000" dirty="0"/>
              <a:t>Share just one with him, please. </a:t>
            </a:r>
          </a:p>
          <a:p>
            <a:pPr marL="342900" indent="-342900">
              <a:buAutoNum type="arabicPeriod"/>
            </a:pPr>
            <a:r>
              <a:rPr lang="en-US" sz="2000" dirty="0"/>
              <a:t>You have all the toys. </a:t>
            </a:r>
            <a:endParaRPr lang="en-US" sz="2000" b="1" dirty="0"/>
          </a:p>
        </p:txBody>
      </p:sp>
      <p:graphicFrame>
        <p:nvGraphicFramePr>
          <p:cNvPr id="4" name="Table 3">
            <a:extLst>
              <a:ext uri="{FF2B5EF4-FFF2-40B4-BE49-F238E27FC236}">
                <a16:creationId xmlns:a16="http://schemas.microsoft.com/office/drawing/2014/main" id="{13EDC2A1-B4FF-41F3-A659-92FD45446E90}"/>
              </a:ext>
            </a:extLst>
          </p:cNvPr>
          <p:cNvGraphicFramePr>
            <a:graphicFrameLocks noGrp="1"/>
          </p:cNvGraphicFramePr>
          <p:nvPr>
            <p:extLst>
              <p:ext uri="{D42A27DB-BD31-4B8C-83A1-F6EECF244321}">
                <p14:modId xmlns:p14="http://schemas.microsoft.com/office/powerpoint/2010/main" val="2402113679"/>
              </p:ext>
            </p:extLst>
          </p:nvPr>
        </p:nvGraphicFramePr>
        <p:xfrm>
          <a:off x="6095997" y="1391897"/>
          <a:ext cx="5674836" cy="1651000"/>
        </p:xfrm>
        <a:graphic>
          <a:graphicData uri="http://schemas.openxmlformats.org/drawingml/2006/table">
            <a:tbl>
              <a:tblPr firstRow="1" bandRow="1">
                <a:tableStyleId>{5C22544A-7EE6-4342-B048-85BDC9FD1C3A}</a:tableStyleId>
              </a:tblPr>
              <a:tblGrid>
                <a:gridCol w="1418709">
                  <a:extLst>
                    <a:ext uri="{9D8B030D-6E8A-4147-A177-3AD203B41FA5}">
                      <a16:colId xmlns:a16="http://schemas.microsoft.com/office/drawing/2014/main" val="2355498256"/>
                    </a:ext>
                  </a:extLst>
                </a:gridCol>
                <a:gridCol w="1418709">
                  <a:extLst>
                    <a:ext uri="{9D8B030D-6E8A-4147-A177-3AD203B41FA5}">
                      <a16:colId xmlns:a16="http://schemas.microsoft.com/office/drawing/2014/main" val="3866966130"/>
                    </a:ext>
                  </a:extLst>
                </a:gridCol>
                <a:gridCol w="1418709">
                  <a:extLst>
                    <a:ext uri="{9D8B030D-6E8A-4147-A177-3AD203B41FA5}">
                      <a16:colId xmlns:a16="http://schemas.microsoft.com/office/drawing/2014/main" val="877360508"/>
                    </a:ext>
                  </a:extLst>
                </a:gridCol>
                <a:gridCol w="1418709">
                  <a:extLst>
                    <a:ext uri="{9D8B030D-6E8A-4147-A177-3AD203B41FA5}">
                      <a16:colId xmlns:a16="http://schemas.microsoft.com/office/drawing/2014/main" val="3634582012"/>
                    </a:ext>
                  </a:extLst>
                </a:gridCol>
              </a:tblGrid>
              <a:tr h="370840">
                <a:tc>
                  <a:txBody>
                    <a:bodyPr/>
                    <a:lstStyle/>
                    <a:p>
                      <a:r>
                        <a:rPr lang="en-US" dirty="0"/>
                        <a:t>Softness</a:t>
                      </a:r>
                    </a:p>
                  </a:txBody>
                  <a:tcPr/>
                </a:tc>
                <a:tc>
                  <a:txBody>
                    <a:bodyPr/>
                    <a:lstStyle/>
                    <a:p>
                      <a:r>
                        <a:rPr lang="en-US" dirty="0"/>
                        <a:t>Direct</a:t>
                      </a:r>
                    </a:p>
                  </a:txBody>
                  <a:tcPr/>
                </a:tc>
                <a:tc>
                  <a:txBody>
                    <a:bodyPr/>
                    <a:lstStyle/>
                    <a:p>
                      <a:r>
                        <a:rPr lang="en-US" dirty="0"/>
                        <a:t>Indirect ?</a:t>
                      </a:r>
                    </a:p>
                  </a:txBody>
                  <a:tcPr/>
                </a:tc>
                <a:tc>
                  <a:txBody>
                    <a:bodyPr/>
                    <a:lstStyle/>
                    <a:p>
                      <a:r>
                        <a:rPr lang="en-US" dirty="0"/>
                        <a:t>Hint</a:t>
                      </a:r>
                    </a:p>
                  </a:txBody>
                  <a:tcPr/>
                </a:tc>
                <a:extLst>
                  <a:ext uri="{0D108BD9-81ED-4DB2-BD59-A6C34878D82A}">
                    <a16:rowId xmlns:a16="http://schemas.microsoft.com/office/drawing/2014/main" val="1948536229"/>
                  </a:ext>
                </a:extLst>
              </a:tr>
              <a:tr h="370840">
                <a:tc>
                  <a:txBody>
                    <a:bodyPr/>
                    <a:lstStyle/>
                    <a:p>
                      <a:r>
                        <a:rPr lang="en-US" dirty="0"/>
                        <a:t>Not softened</a:t>
                      </a:r>
                    </a:p>
                  </a:txBody>
                  <a:tcPr/>
                </a:tc>
                <a:tc>
                  <a:txBody>
                    <a:bodyPr/>
                    <a:lstStyle/>
                    <a:p>
                      <a:r>
                        <a:rPr lang="en-US" dirty="0"/>
                        <a:t>3</a:t>
                      </a:r>
                    </a:p>
                  </a:txBody>
                  <a:tcPr/>
                </a:tc>
                <a:tc>
                  <a:txBody>
                    <a:bodyPr/>
                    <a:lstStyle/>
                    <a:p>
                      <a:r>
                        <a:rPr lang="en-US" dirty="0"/>
                        <a:t>1</a:t>
                      </a:r>
                    </a:p>
                  </a:txBody>
                  <a:tcPr/>
                </a:tc>
                <a:tc>
                  <a:txBody>
                    <a:bodyPr/>
                    <a:lstStyle/>
                    <a:p>
                      <a:r>
                        <a:rPr lang="en-US" dirty="0"/>
                        <a:t>6</a:t>
                      </a:r>
                    </a:p>
                  </a:txBody>
                  <a:tcPr/>
                </a:tc>
                <a:extLst>
                  <a:ext uri="{0D108BD9-81ED-4DB2-BD59-A6C34878D82A}">
                    <a16:rowId xmlns:a16="http://schemas.microsoft.com/office/drawing/2014/main" val="876480178"/>
                  </a:ext>
                </a:extLst>
              </a:tr>
              <a:tr h="370840">
                <a:tc>
                  <a:txBody>
                    <a:bodyPr/>
                    <a:lstStyle/>
                    <a:p>
                      <a:r>
                        <a:rPr lang="en-US" dirty="0"/>
                        <a:t>Softened</a:t>
                      </a:r>
                    </a:p>
                    <a:p>
                      <a:endParaRPr lang="en-US" dirty="0"/>
                    </a:p>
                  </a:txBody>
                  <a:tcPr/>
                </a:tc>
                <a:tc>
                  <a:txBody>
                    <a:bodyPr/>
                    <a:lstStyle/>
                    <a:p>
                      <a:r>
                        <a:rPr lang="en-US" dirty="0"/>
                        <a:t>5</a:t>
                      </a:r>
                    </a:p>
                  </a:txBody>
                  <a:tcPr/>
                </a:tc>
                <a:tc>
                  <a:txBody>
                    <a:bodyPr/>
                    <a:lstStyle/>
                    <a:p>
                      <a:r>
                        <a:rPr lang="en-US" dirty="0"/>
                        <a:t>4</a:t>
                      </a:r>
                    </a:p>
                  </a:txBody>
                  <a:tcPr/>
                </a:tc>
                <a:tc>
                  <a:txBody>
                    <a:bodyPr/>
                    <a:lstStyle/>
                    <a:p>
                      <a:r>
                        <a:rPr lang="en-US" dirty="0"/>
                        <a:t>2</a:t>
                      </a:r>
                    </a:p>
                  </a:txBody>
                  <a:tcPr/>
                </a:tc>
                <a:extLst>
                  <a:ext uri="{0D108BD9-81ED-4DB2-BD59-A6C34878D82A}">
                    <a16:rowId xmlns:a16="http://schemas.microsoft.com/office/drawing/2014/main" val="1227919575"/>
                  </a:ext>
                </a:extLst>
              </a:tr>
            </a:tbl>
          </a:graphicData>
        </a:graphic>
      </p:graphicFrame>
      <p:pic>
        <p:nvPicPr>
          <p:cNvPr id="6146" name="Picture 2" descr="Resultado de imagen para kid not sharing toys">
            <a:extLst>
              <a:ext uri="{FF2B5EF4-FFF2-40B4-BE49-F238E27FC236}">
                <a16:creationId xmlns:a16="http://schemas.microsoft.com/office/drawing/2014/main" id="{B6C903FF-9451-4825-BCA0-EE3AEDA1A2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6132" y="3662318"/>
            <a:ext cx="2707748" cy="2067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012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77">
            <a:extLst>
              <a:ext uri="{FF2B5EF4-FFF2-40B4-BE49-F238E27FC236}">
                <a16:creationId xmlns:a16="http://schemas.microsoft.com/office/drawing/2014/main" id="{6936D704-5904-42AD-9DA1-E236DCE15D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7945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21101B2-9629-4800-B6CA-FA1271093156}"/>
              </a:ext>
            </a:extLst>
          </p:cNvPr>
          <p:cNvSpPr>
            <a:spLocks noGrp="1"/>
          </p:cNvSpPr>
          <p:nvPr>
            <p:ph idx="1"/>
          </p:nvPr>
        </p:nvSpPr>
        <p:spPr>
          <a:xfrm>
            <a:off x="8422546" y="888680"/>
            <a:ext cx="3265813" cy="3931920"/>
          </a:xfrm>
        </p:spPr>
        <p:txBody>
          <a:bodyPr>
            <a:normAutofit/>
          </a:bodyPr>
          <a:lstStyle/>
          <a:p>
            <a:pPr marL="0" marR="0" indent="0">
              <a:lnSpc>
                <a:spcPct val="107000"/>
              </a:lnSpc>
              <a:spcBef>
                <a:spcPts val="0"/>
              </a:spcBef>
              <a:spcAft>
                <a:spcPts val="800"/>
              </a:spcAft>
              <a:buNone/>
            </a:pPr>
            <a:r>
              <a:rPr lang="en-US" sz="2400" dirty="0"/>
              <a:t>Situation: </a:t>
            </a:r>
          </a:p>
          <a:p>
            <a:pPr marL="0" marR="0">
              <a:lnSpc>
                <a:spcPct val="107000"/>
              </a:lnSpc>
              <a:spcBef>
                <a:spcPts val="0"/>
              </a:spcBef>
              <a:spcAft>
                <a:spcPts val="80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Roommate to roommate</a:t>
            </a:r>
          </a:p>
          <a:p>
            <a:r>
              <a:rPr lang="en-US" sz="2000" dirty="0">
                <a:effectLst/>
                <a:latin typeface="Calibri" panose="020F0502020204030204" pitchFamily="34" charset="0"/>
                <a:ea typeface="Times New Roman" panose="02020603050405020304" pitchFamily="18" charset="0"/>
                <a:cs typeface="Times New Roman" panose="02020603050405020304" pitchFamily="18" charset="0"/>
              </a:rPr>
              <a:t>You are having guests stay at your house in two days. </a:t>
            </a:r>
            <a:r>
              <a:rPr lang="en-US" sz="2000" dirty="0">
                <a:latin typeface="Calibri" panose="020F0502020204030204" pitchFamily="34" charset="0"/>
                <a:ea typeface="Times New Roman" panose="02020603050405020304" pitchFamily="18" charset="0"/>
                <a:cs typeface="Times New Roman" panose="02020603050405020304" pitchFamily="18" charset="0"/>
              </a:rPr>
              <a:t>Y</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ou want your roommate to clean the bathroom before they arrive because you are busy cleaning the rest of the house. </a:t>
            </a:r>
            <a:endParaRPr lang="en-US" sz="2400" dirty="0"/>
          </a:p>
        </p:txBody>
      </p:sp>
      <p:graphicFrame>
        <p:nvGraphicFramePr>
          <p:cNvPr id="7" name="Table 6">
            <a:extLst>
              <a:ext uri="{FF2B5EF4-FFF2-40B4-BE49-F238E27FC236}">
                <a16:creationId xmlns:a16="http://schemas.microsoft.com/office/drawing/2014/main" id="{C3424A6E-7BAA-4B2C-8DE8-215104C75976}"/>
              </a:ext>
            </a:extLst>
          </p:cNvPr>
          <p:cNvGraphicFramePr>
            <a:graphicFrameLocks noGrp="1"/>
          </p:cNvGraphicFramePr>
          <p:nvPr>
            <p:extLst>
              <p:ext uri="{D42A27DB-BD31-4B8C-83A1-F6EECF244321}">
                <p14:modId xmlns:p14="http://schemas.microsoft.com/office/powerpoint/2010/main" val="3543175635"/>
              </p:ext>
            </p:extLst>
          </p:nvPr>
        </p:nvGraphicFramePr>
        <p:xfrm>
          <a:off x="207241" y="400589"/>
          <a:ext cx="8215305" cy="6056821"/>
        </p:xfrm>
        <a:graphic>
          <a:graphicData uri="http://schemas.openxmlformats.org/drawingml/2006/table">
            <a:tbl>
              <a:tblPr firstRow="1" bandRow="1">
                <a:tableStyleId>{5C22544A-7EE6-4342-B048-85BDC9FD1C3A}</a:tableStyleId>
              </a:tblPr>
              <a:tblGrid>
                <a:gridCol w="1504113">
                  <a:extLst>
                    <a:ext uri="{9D8B030D-6E8A-4147-A177-3AD203B41FA5}">
                      <a16:colId xmlns:a16="http://schemas.microsoft.com/office/drawing/2014/main" val="2355498256"/>
                    </a:ext>
                  </a:extLst>
                </a:gridCol>
                <a:gridCol w="2493316">
                  <a:extLst>
                    <a:ext uri="{9D8B030D-6E8A-4147-A177-3AD203B41FA5}">
                      <a16:colId xmlns:a16="http://schemas.microsoft.com/office/drawing/2014/main" val="3866966130"/>
                    </a:ext>
                  </a:extLst>
                </a:gridCol>
                <a:gridCol w="2215226">
                  <a:extLst>
                    <a:ext uri="{9D8B030D-6E8A-4147-A177-3AD203B41FA5}">
                      <a16:colId xmlns:a16="http://schemas.microsoft.com/office/drawing/2014/main" val="877360508"/>
                    </a:ext>
                  </a:extLst>
                </a:gridCol>
                <a:gridCol w="2002650">
                  <a:extLst>
                    <a:ext uri="{9D8B030D-6E8A-4147-A177-3AD203B41FA5}">
                      <a16:colId xmlns:a16="http://schemas.microsoft.com/office/drawing/2014/main" val="3634582012"/>
                    </a:ext>
                  </a:extLst>
                </a:gridCol>
              </a:tblGrid>
              <a:tr h="594781">
                <a:tc>
                  <a:txBody>
                    <a:bodyPr/>
                    <a:lstStyle/>
                    <a:p>
                      <a:r>
                        <a:rPr lang="en-US" sz="2500"/>
                        <a:t>Softness</a:t>
                      </a:r>
                    </a:p>
                  </a:txBody>
                  <a:tcPr marL="124979" marR="124979" marT="62490" marB="62490"/>
                </a:tc>
                <a:tc>
                  <a:txBody>
                    <a:bodyPr/>
                    <a:lstStyle/>
                    <a:p>
                      <a:r>
                        <a:rPr lang="en-US" sz="2500" dirty="0"/>
                        <a:t>Direct</a:t>
                      </a:r>
                    </a:p>
                  </a:txBody>
                  <a:tcPr marL="124979" marR="124979" marT="62490" marB="62490"/>
                </a:tc>
                <a:tc>
                  <a:txBody>
                    <a:bodyPr/>
                    <a:lstStyle/>
                    <a:p>
                      <a:r>
                        <a:rPr lang="en-US" sz="2500" dirty="0"/>
                        <a:t>Indirect ?</a:t>
                      </a:r>
                    </a:p>
                  </a:txBody>
                  <a:tcPr marL="124979" marR="124979" marT="62490" marB="62490"/>
                </a:tc>
                <a:tc>
                  <a:txBody>
                    <a:bodyPr/>
                    <a:lstStyle/>
                    <a:p>
                      <a:r>
                        <a:rPr lang="en-US" sz="2500" dirty="0"/>
                        <a:t>Hint</a:t>
                      </a:r>
                    </a:p>
                  </a:txBody>
                  <a:tcPr marL="124979" marR="124979" marT="62490" marB="62490"/>
                </a:tc>
                <a:extLst>
                  <a:ext uri="{0D108BD9-81ED-4DB2-BD59-A6C34878D82A}">
                    <a16:rowId xmlns:a16="http://schemas.microsoft.com/office/drawing/2014/main" val="1948536229"/>
                  </a:ext>
                </a:extLst>
              </a:tr>
              <a:tr h="2759636">
                <a:tc>
                  <a:txBody>
                    <a:bodyPr/>
                    <a:lstStyle/>
                    <a:p>
                      <a:r>
                        <a:rPr lang="en-US" sz="2500" dirty="0"/>
                        <a:t>Not soften-ed</a:t>
                      </a:r>
                    </a:p>
                    <a:p>
                      <a:endParaRPr lang="en-US" sz="2500" dirty="0"/>
                    </a:p>
                  </a:txBody>
                  <a:tcPr marL="124979" marR="124979" marT="62490" marB="62490"/>
                </a:tc>
                <a:tc>
                  <a:txBody>
                    <a:bodyPr/>
                    <a:lstStyle/>
                    <a:p>
                      <a:r>
                        <a:rPr lang="en-US" sz="1800" dirty="0"/>
                        <a:t>Clean up the bathroom.</a:t>
                      </a:r>
                    </a:p>
                  </a:txBody>
                  <a:tcPr marL="124979" marR="124979" marT="62490" marB="624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Hey, I have guests in two days. Can you clean our bathroom before they arrive? I’m busy cleaning the rest of the house.</a:t>
                      </a:r>
                    </a:p>
                    <a:p>
                      <a:endParaRPr lang="en-US" sz="1800" dirty="0"/>
                    </a:p>
                  </a:txBody>
                  <a:tcPr marL="124979" marR="124979" marT="62490" marB="62490"/>
                </a:tc>
                <a:tc>
                  <a:txBody>
                    <a:bodyPr/>
                    <a:lstStyle/>
                    <a:p>
                      <a:r>
                        <a:rPr lang="en-US" sz="1800" dirty="0"/>
                        <a:t>I’ll have friends coming to our house but I had a lot of work and I’m cleaning the rest of the house…</a:t>
                      </a:r>
                    </a:p>
                    <a:p>
                      <a:r>
                        <a:rPr lang="en-US" sz="1800" dirty="0"/>
                        <a:t>Cleaning the house is good!</a:t>
                      </a:r>
                    </a:p>
                  </a:txBody>
                  <a:tcPr marL="124979" marR="124979" marT="62490" marB="62490"/>
                </a:tc>
                <a:extLst>
                  <a:ext uri="{0D108BD9-81ED-4DB2-BD59-A6C34878D82A}">
                    <a16:rowId xmlns:a16="http://schemas.microsoft.com/office/drawing/2014/main" val="876480178"/>
                  </a:ext>
                </a:extLst>
              </a:tr>
              <a:tr h="2562548">
                <a:tc>
                  <a:txBody>
                    <a:bodyPr/>
                    <a:lstStyle/>
                    <a:p>
                      <a:r>
                        <a:rPr lang="en-US" sz="2500" dirty="0"/>
                        <a:t>Soften-ed</a:t>
                      </a:r>
                    </a:p>
                    <a:p>
                      <a:endParaRPr lang="en-US" sz="2500" dirty="0"/>
                    </a:p>
                    <a:p>
                      <a:endParaRPr lang="en-US" sz="2500" dirty="0"/>
                    </a:p>
                  </a:txBody>
                  <a:tcPr marL="124979" marR="124979" marT="62490" marB="62490"/>
                </a:tc>
                <a:tc>
                  <a:txBody>
                    <a:bodyPr/>
                    <a:lstStyle/>
                    <a:p>
                      <a:r>
                        <a:rPr lang="en-US" sz="1800" dirty="0"/>
                        <a:t>Clean the bathroom up, please. It would  help me out a lot.</a:t>
                      </a:r>
                    </a:p>
                  </a:txBody>
                  <a:tcPr marL="124979" marR="124979" marT="62490" marB="62490"/>
                </a:tc>
                <a:tc>
                  <a:txBody>
                    <a:bodyPr/>
                    <a:lstStyle/>
                    <a:p>
                      <a:r>
                        <a:rPr lang="en-US" sz="1800" dirty="0"/>
                        <a:t>Hey, I have guests in two days. Do you mind cleaning our bathroom before they arrive? Because I’m cleaning the rest of the house.</a:t>
                      </a:r>
                    </a:p>
                  </a:txBody>
                  <a:tcPr marL="124979" marR="124979" marT="62490" marB="62490"/>
                </a:tc>
                <a:tc>
                  <a:txBody>
                    <a:bodyPr/>
                    <a:lstStyle/>
                    <a:p>
                      <a:r>
                        <a:rPr lang="en-US" sz="1800" dirty="0"/>
                        <a:t>Hmm, the house smells so badly, I think it’s the bathroom…</a:t>
                      </a:r>
                    </a:p>
                  </a:txBody>
                  <a:tcPr marL="124979" marR="124979" marT="62490" marB="62490"/>
                </a:tc>
                <a:extLst>
                  <a:ext uri="{0D108BD9-81ED-4DB2-BD59-A6C34878D82A}">
                    <a16:rowId xmlns:a16="http://schemas.microsoft.com/office/drawing/2014/main" val="1227919575"/>
                  </a:ext>
                </a:extLst>
              </a:tr>
            </a:tbl>
          </a:graphicData>
        </a:graphic>
      </p:graphicFrame>
      <p:pic>
        <p:nvPicPr>
          <p:cNvPr id="8196" name="Picture 4" descr="Resultado de imagen para partners">
            <a:extLst>
              <a:ext uri="{FF2B5EF4-FFF2-40B4-BE49-F238E27FC236}">
                <a16:creationId xmlns:a16="http://schemas.microsoft.com/office/drawing/2014/main" id="{55E4B2FA-686C-4B9D-968D-8637123884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7233" y="4486733"/>
            <a:ext cx="2781126" cy="1896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778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1101B2-9629-4800-B6CA-FA1271093156}"/>
              </a:ext>
            </a:extLst>
          </p:cNvPr>
          <p:cNvSpPr>
            <a:spLocks noGrp="1"/>
          </p:cNvSpPr>
          <p:nvPr>
            <p:ph idx="1"/>
          </p:nvPr>
        </p:nvSpPr>
        <p:spPr>
          <a:xfrm>
            <a:off x="6947958" y="888680"/>
            <a:ext cx="4740402" cy="3931920"/>
          </a:xfrm>
        </p:spPr>
        <p:txBody>
          <a:bodyPr>
            <a:normAutofit/>
          </a:bodyPr>
          <a:lstStyle/>
          <a:p>
            <a:pPr marL="342900" indent="-342900">
              <a:buAutoNum type="arabicPeriod"/>
            </a:pPr>
            <a:r>
              <a:rPr lang="en-US" sz="2000" dirty="0"/>
              <a:t>You will be given a situation card. </a:t>
            </a:r>
          </a:p>
          <a:p>
            <a:pPr marL="342900" indent="-342900">
              <a:buAutoNum type="arabicPeriod"/>
            </a:pPr>
            <a:r>
              <a:rPr lang="en-US" sz="2000" dirty="0"/>
              <a:t>Brainstorm six different requests you could make, one for each category. </a:t>
            </a:r>
          </a:p>
          <a:p>
            <a:pPr marL="342900" indent="-342900">
              <a:buAutoNum type="arabicPeriod"/>
            </a:pPr>
            <a:r>
              <a:rPr lang="en-US" sz="2000" dirty="0"/>
              <a:t>Consider the speakers relationship, status, and formality.</a:t>
            </a:r>
          </a:p>
          <a:p>
            <a:pPr marL="342900" indent="-342900">
              <a:buAutoNum type="arabicPeriod"/>
            </a:pPr>
            <a:r>
              <a:rPr lang="en-US" sz="2000" dirty="0"/>
              <a:t>Decide which request is the best option for the situation.</a:t>
            </a:r>
          </a:p>
        </p:txBody>
      </p:sp>
      <p:graphicFrame>
        <p:nvGraphicFramePr>
          <p:cNvPr id="7" name="Table 6">
            <a:extLst>
              <a:ext uri="{FF2B5EF4-FFF2-40B4-BE49-F238E27FC236}">
                <a16:creationId xmlns:a16="http://schemas.microsoft.com/office/drawing/2014/main" id="{C3424A6E-7BAA-4B2C-8DE8-215104C75976}"/>
              </a:ext>
            </a:extLst>
          </p:cNvPr>
          <p:cNvGraphicFramePr>
            <a:graphicFrameLocks noGrp="1"/>
          </p:cNvGraphicFramePr>
          <p:nvPr/>
        </p:nvGraphicFramePr>
        <p:xfrm>
          <a:off x="727654" y="2235603"/>
          <a:ext cx="5367166" cy="3085869"/>
        </p:xfrm>
        <a:graphic>
          <a:graphicData uri="http://schemas.openxmlformats.org/drawingml/2006/table">
            <a:tbl>
              <a:tblPr firstRow="1" bandRow="1">
                <a:tableStyleId>{5C22544A-7EE6-4342-B048-85BDC9FD1C3A}</a:tableStyleId>
              </a:tblPr>
              <a:tblGrid>
                <a:gridCol w="1680277">
                  <a:extLst>
                    <a:ext uri="{9D8B030D-6E8A-4147-A177-3AD203B41FA5}">
                      <a16:colId xmlns:a16="http://schemas.microsoft.com/office/drawing/2014/main" val="2355498256"/>
                    </a:ext>
                  </a:extLst>
                </a:gridCol>
                <a:gridCol w="1246321">
                  <a:extLst>
                    <a:ext uri="{9D8B030D-6E8A-4147-A177-3AD203B41FA5}">
                      <a16:colId xmlns:a16="http://schemas.microsoft.com/office/drawing/2014/main" val="3866966130"/>
                    </a:ext>
                  </a:extLst>
                </a:gridCol>
                <a:gridCol w="1454620">
                  <a:extLst>
                    <a:ext uri="{9D8B030D-6E8A-4147-A177-3AD203B41FA5}">
                      <a16:colId xmlns:a16="http://schemas.microsoft.com/office/drawing/2014/main" val="877360508"/>
                    </a:ext>
                  </a:extLst>
                </a:gridCol>
                <a:gridCol w="985948">
                  <a:extLst>
                    <a:ext uri="{9D8B030D-6E8A-4147-A177-3AD203B41FA5}">
                      <a16:colId xmlns:a16="http://schemas.microsoft.com/office/drawing/2014/main" val="3634582012"/>
                    </a:ext>
                  </a:extLst>
                </a:gridCol>
              </a:tblGrid>
              <a:tr h="549909">
                <a:tc>
                  <a:txBody>
                    <a:bodyPr/>
                    <a:lstStyle/>
                    <a:p>
                      <a:r>
                        <a:rPr lang="en-US" sz="2500"/>
                        <a:t>Softness</a:t>
                      </a:r>
                    </a:p>
                  </a:txBody>
                  <a:tcPr marL="124979" marR="124979" marT="62490" marB="62490"/>
                </a:tc>
                <a:tc>
                  <a:txBody>
                    <a:bodyPr/>
                    <a:lstStyle/>
                    <a:p>
                      <a:r>
                        <a:rPr lang="en-US" sz="2500"/>
                        <a:t>Direct</a:t>
                      </a:r>
                    </a:p>
                  </a:txBody>
                  <a:tcPr marL="124979" marR="124979" marT="62490" marB="62490"/>
                </a:tc>
                <a:tc>
                  <a:txBody>
                    <a:bodyPr/>
                    <a:lstStyle/>
                    <a:p>
                      <a:r>
                        <a:rPr lang="en-US" sz="2500"/>
                        <a:t>Indirect</a:t>
                      </a:r>
                    </a:p>
                  </a:txBody>
                  <a:tcPr marL="124979" marR="124979" marT="62490" marB="62490"/>
                </a:tc>
                <a:tc>
                  <a:txBody>
                    <a:bodyPr/>
                    <a:lstStyle/>
                    <a:p>
                      <a:r>
                        <a:rPr lang="en-US" sz="2500"/>
                        <a:t>Hint</a:t>
                      </a:r>
                    </a:p>
                  </a:txBody>
                  <a:tcPr marL="124979" marR="124979" marT="62490" marB="62490"/>
                </a:tc>
                <a:extLst>
                  <a:ext uri="{0D108BD9-81ED-4DB2-BD59-A6C34878D82A}">
                    <a16:rowId xmlns:a16="http://schemas.microsoft.com/office/drawing/2014/main" val="1948536229"/>
                  </a:ext>
                </a:extLst>
              </a:tr>
              <a:tr h="924847">
                <a:tc>
                  <a:txBody>
                    <a:bodyPr/>
                    <a:lstStyle/>
                    <a:p>
                      <a:r>
                        <a:rPr lang="en-US" sz="2500" dirty="0"/>
                        <a:t>Not softened</a:t>
                      </a:r>
                    </a:p>
                    <a:p>
                      <a:endParaRPr lang="en-US" sz="2500" dirty="0"/>
                    </a:p>
                  </a:txBody>
                  <a:tcPr marL="124979" marR="124979" marT="62490" marB="62490"/>
                </a:tc>
                <a:tc>
                  <a:txBody>
                    <a:bodyPr/>
                    <a:lstStyle/>
                    <a:p>
                      <a:endParaRPr lang="en-US" sz="2500" dirty="0"/>
                    </a:p>
                  </a:txBody>
                  <a:tcPr marL="124979" marR="124979" marT="62490" marB="62490"/>
                </a:tc>
                <a:tc>
                  <a:txBody>
                    <a:bodyPr/>
                    <a:lstStyle/>
                    <a:p>
                      <a:endParaRPr lang="en-US" sz="2500"/>
                    </a:p>
                  </a:txBody>
                  <a:tcPr marL="124979" marR="124979" marT="62490" marB="62490"/>
                </a:tc>
                <a:tc>
                  <a:txBody>
                    <a:bodyPr/>
                    <a:lstStyle/>
                    <a:p>
                      <a:endParaRPr lang="en-US" sz="2500"/>
                    </a:p>
                  </a:txBody>
                  <a:tcPr marL="124979" marR="124979" marT="62490" marB="62490"/>
                </a:tc>
                <a:extLst>
                  <a:ext uri="{0D108BD9-81ED-4DB2-BD59-A6C34878D82A}">
                    <a16:rowId xmlns:a16="http://schemas.microsoft.com/office/drawing/2014/main" val="876480178"/>
                  </a:ext>
                </a:extLst>
              </a:tr>
              <a:tr h="924847">
                <a:tc>
                  <a:txBody>
                    <a:bodyPr/>
                    <a:lstStyle/>
                    <a:p>
                      <a:r>
                        <a:rPr lang="en-US" sz="2500" dirty="0"/>
                        <a:t>Softened</a:t>
                      </a:r>
                    </a:p>
                    <a:p>
                      <a:endParaRPr lang="en-US" sz="2500" dirty="0"/>
                    </a:p>
                    <a:p>
                      <a:endParaRPr lang="en-US" sz="2500" dirty="0"/>
                    </a:p>
                  </a:txBody>
                  <a:tcPr marL="124979" marR="124979" marT="62490" marB="62490"/>
                </a:tc>
                <a:tc>
                  <a:txBody>
                    <a:bodyPr/>
                    <a:lstStyle/>
                    <a:p>
                      <a:endParaRPr lang="en-US" sz="2500" dirty="0"/>
                    </a:p>
                  </a:txBody>
                  <a:tcPr marL="124979" marR="124979" marT="62490" marB="62490"/>
                </a:tc>
                <a:tc>
                  <a:txBody>
                    <a:bodyPr/>
                    <a:lstStyle/>
                    <a:p>
                      <a:endParaRPr lang="en-US" sz="2500"/>
                    </a:p>
                  </a:txBody>
                  <a:tcPr marL="124979" marR="124979" marT="62490" marB="62490"/>
                </a:tc>
                <a:tc>
                  <a:txBody>
                    <a:bodyPr/>
                    <a:lstStyle/>
                    <a:p>
                      <a:endParaRPr lang="en-US" sz="2500" dirty="0"/>
                    </a:p>
                  </a:txBody>
                  <a:tcPr marL="124979" marR="124979" marT="62490" marB="62490"/>
                </a:tc>
                <a:extLst>
                  <a:ext uri="{0D108BD9-81ED-4DB2-BD59-A6C34878D82A}">
                    <a16:rowId xmlns:a16="http://schemas.microsoft.com/office/drawing/2014/main" val="1227919575"/>
                  </a:ext>
                </a:extLst>
              </a:tr>
            </a:tbl>
          </a:graphicData>
        </a:graphic>
      </p:graphicFrame>
      <p:pic>
        <p:nvPicPr>
          <p:cNvPr id="8196" name="Picture 4" descr="Resultado de imagen para partners">
            <a:extLst>
              <a:ext uri="{FF2B5EF4-FFF2-40B4-BE49-F238E27FC236}">
                <a16:creationId xmlns:a16="http://schemas.microsoft.com/office/drawing/2014/main" id="{55E4B2FA-686C-4B9D-968D-8637123884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7596" y="4486733"/>
            <a:ext cx="2781126" cy="189672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7BC7A69-03F8-4509-89A8-D442E07064F8}"/>
              </a:ext>
            </a:extLst>
          </p:cNvPr>
          <p:cNvSpPr>
            <a:spLocks noGrp="1"/>
          </p:cNvSpPr>
          <p:nvPr>
            <p:ph type="title"/>
          </p:nvPr>
        </p:nvSpPr>
        <p:spPr>
          <a:xfrm>
            <a:off x="419449" y="525148"/>
            <a:ext cx="5972961" cy="1371600"/>
          </a:xfrm>
        </p:spPr>
        <p:txBody>
          <a:bodyPr>
            <a:normAutofit/>
          </a:bodyPr>
          <a:lstStyle/>
          <a:p>
            <a:r>
              <a:rPr lang="en-US" sz="4400" dirty="0"/>
              <a:t>SIX: Let’s practice.</a:t>
            </a:r>
          </a:p>
        </p:txBody>
      </p:sp>
    </p:spTree>
    <p:extLst>
      <p:ext uri="{BB962C8B-B14F-4D97-AF65-F5344CB8AC3E}">
        <p14:creationId xmlns:p14="http://schemas.microsoft.com/office/powerpoint/2010/main" val="78049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5E7A0A58-0C37-4173-93D3-E8B76AD24913}"/>
              </a:ext>
            </a:extLst>
          </p:cNvPr>
          <p:cNvSpPr>
            <a:spLocks noGrp="1"/>
          </p:cNvSpPr>
          <p:nvPr>
            <p:ph type="title"/>
          </p:nvPr>
        </p:nvSpPr>
        <p:spPr>
          <a:xfrm>
            <a:off x="573409" y="559477"/>
            <a:ext cx="3765200" cy="5709931"/>
          </a:xfrm>
        </p:spPr>
        <p:txBody>
          <a:bodyPr>
            <a:normAutofit/>
          </a:bodyPr>
          <a:lstStyle/>
          <a:p>
            <a:pPr algn="ctr"/>
            <a:r>
              <a:rPr lang="en-US" dirty="0"/>
              <a:t>SEVEN: Homework</a:t>
            </a:r>
          </a:p>
        </p:txBody>
      </p:sp>
      <p:graphicFrame>
        <p:nvGraphicFramePr>
          <p:cNvPr id="7" name="Content Placeholder 2">
            <a:extLst>
              <a:ext uri="{FF2B5EF4-FFF2-40B4-BE49-F238E27FC236}">
                <a16:creationId xmlns:a16="http://schemas.microsoft.com/office/drawing/2014/main" id="{CAD9C84E-B0CE-45C3-97B7-858AB95B63FB}"/>
              </a:ext>
            </a:extLst>
          </p:cNvPr>
          <p:cNvGraphicFramePr>
            <a:graphicFrameLocks noGrp="1"/>
          </p:cNvGraphicFramePr>
          <p:nvPr>
            <p:ph idx="1"/>
            <p:extLst>
              <p:ext uri="{D42A27DB-BD31-4B8C-83A1-F6EECF244321}">
                <p14:modId xmlns:p14="http://schemas.microsoft.com/office/powerpoint/2010/main" val="1504202548"/>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8541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E0F1E-7A96-4BAA-9207-C5E8F103E73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04302A6-972C-4BFD-A7C5-B22C48D712EA}"/>
              </a:ext>
            </a:extLst>
          </p:cNvPr>
          <p:cNvSpPr>
            <a:spLocks noGrp="1"/>
          </p:cNvSpPr>
          <p:nvPr>
            <p:ph idx="1"/>
          </p:nvPr>
        </p:nvSpPr>
        <p:spPr/>
        <p:txBody>
          <a:bodyPr/>
          <a:lstStyle/>
          <a:p>
            <a:pPr marL="0" indent="0">
              <a:buNone/>
            </a:pPr>
            <a:r>
              <a:rPr lang="en-US" dirty="0" err="1"/>
              <a:t>Eslami</a:t>
            </a:r>
            <a:r>
              <a:rPr lang="en-US" dirty="0"/>
              <a:t>, Z. R., McLeod, K. D. (2010). It’s 8 O’clock in the Morning—Are You Watching 	Television? Teaching Indirect Requests. In </a:t>
            </a:r>
            <a:r>
              <a:rPr lang="en-US" i="1" dirty="0"/>
              <a:t>Pragmatics: Teaching Speech Acts</a:t>
            </a:r>
            <a:r>
              <a:rPr lang="en-US" dirty="0"/>
              <a:t>. 	(pp19-28). Mattoon, IL: United Graphics, Inc.</a:t>
            </a:r>
          </a:p>
          <a:p>
            <a:pPr marL="0" indent="0">
              <a:buNone/>
            </a:pPr>
            <a:endParaRPr lang="en-US" dirty="0"/>
          </a:p>
          <a:p>
            <a:pPr marL="0" indent="0">
              <a:buNone/>
            </a:pPr>
            <a:r>
              <a:rPr lang="en-US" dirty="0"/>
              <a:t>Holmes, J. (2013). </a:t>
            </a:r>
            <a:r>
              <a:rPr lang="en-US" i="1" dirty="0"/>
              <a:t>An Introduction to Sociolinguistics</a:t>
            </a:r>
            <a:r>
              <a:rPr lang="en-US" dirty="0"/>
              <a:t>. Abingdon, Oxon: Routledge.</a:t>
            </a:r>
          </a:p>
        </p:txBody>
      </p:sp>
    </p:spTree>
    <p:extLst>
      <p:ext uri="{BB962C8B-B14F-4D97-AF65-F5344CB8AC3E}">
        <p14:creationId xmlns:p14="http://schemas.microsoft.com/office/powerpoint/2010/main" val="1385557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1365</TotalTime>
  <Words>725</Words>
  <Application>Microsoft Office PowerPoint</Application>
  <PresentationFormat>Widescreen</PresentationFormat>
  <Paragraphs>91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Century Gothic</vt:lpstr>
      <vt:lpstr>Garamond</vt:lpstr>
      <vt:lpstr>Savon</vt:lpstr>
      <vt:lpstr>Requests Cont. Day Four</vt:lpstr>
      <vt:lpstr>Warm-up</vt:lpstr>
      <vt:lpstr>Real life example</vt:lpstr>
      <vt:lpstr>FIVE: Words used to soften requests</vt:lpstr>
      <vt:lpstr>Sort the requests</vt:lpstr>
      <vt:lpstr>PowerPoint Presentation</vt:lpstr>
      <vt:lpstr>SIX: Let’s practice.</vt:lpstr>
      <vt:lpstr>SEVEN: Homework</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Requests The power of words</dc:title>
  <dc:creator>Sara Hanson-Lynn</dc:creator>
  <cp:lastModifiedBy>Sara Hanson-Lynn</cp:lastModifiedBy>
  <cp:revision>13</cp:revision>
  <dcterms:created xsi:type="dcterms:W3CDTF">2020-07-02T02:12:57Z</dcterms:created>
  <dcterms:modified xsi:type="dcterms:W3CDTF">2020-07-03T01:00:08Z</dcterms:modified>
</cp:coreProperties>
</file>