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75" r:id="rId8"/>
    <p:sldId id="264" r:id="rId9"/>
    <p:sldId id="263" r:id="rId10"/>
    <p:sldId id="266" r:id="rId11"/>
    <p:sldId id="273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25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7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A04F6F-E59B-4570-91AA-60D0D48C634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BB3A-AA9A-424D-B732-0A8F70B9A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Requests</a:t>
            </a:r>
            <a:br>
              <a:rPr lang="en-US" dirty="0"/>
            </a:br>
            <a:r>
              <a:rPr lang="en-US" sz="5400" dirty="0"/>
              <a:t>The power of words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403F-7487-44A1-B38A-55F111C76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Sara Hanson-Lynn</a:t>
            </a:r>
          </a:p>
          <a:p>
            <a:r>
              <a:rPr lang="en-US" dirty="0"/>
              <a:t>Pragmatics, Chapter 3</a:t>
            </a:r>
          </a:p>
        </p:txBody>
      </p:sp>
    </p:spTree>
    <p:extLst>
      <p:ext uri="{BB962C8B-B14F-4D97-AF65-F5344CB8AC3E}">
        <p14:creationId xmlns:p14="http://schemas.microsoft.com/office/powerpoint/2010/main" val="345651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687F-F6FC-44DC-8E3D-C5C43746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641376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FOUR: Identify softeners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BE1E-31E2-495A-A9E1-56D318F9C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111" y="2103120"/>
            <a:ext cx="7044612" cy="41122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/>
              <a:t>What is the request? What expressions soften the request? What type of softeners are they?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Student to teacher:</a:t>
            </a:r>
          </a:p>
          <a:p>
            <a:pPr marL="0" indent="0">
              <a:buNone/>
            </a:pPr>
            <a:r>
              <a:rPr lang="en-US" sz="2200" dirty="0"/>
              <a:t>1. </a:t>
            </a:r>
            <a:r>
              <a:rPr lang="en-US" sz="2200" dirty="0">
                <a:highlight>
                  <a:srgbClr val="FFFF00"/>
                </a:highlight>
              </a:rPr>
              <a:t>I know class is over</a:t>
            </a:r>
            <a:r>
              <a:rPr lang="en-US" sz="2200" dirty="0"/>
              <a:t>, but </a:t>
            </a:r>
            <a:r>
              <a:rPr lang="en-US" sz="2200" dirty="0">
                <a:highlight>
                  <a:srgbClr val="FFFF00"/>
                </a:highlight>
              </a:rPr>
              <a:t>I only have one more question on the test</a:t>
            </a:r>
            <a:r>
              <a:rPr lang="en-US" sz="2200" dirty="0"/>
              <a:t>. Could I please have five more minutes? </a:t>
            </a:r>
            <a:r>
              <a:rPr lang="en-US" sz="2200" dirty="0">
                <a:highlight>
                  <a:srgbClr val="00FF00"/>
                </a:highlight>
              </a:rPr>
              <a:t>Unless you have to leave right now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Friend to friend:</a:t>
            </a:r>
          </a:p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>
                <a:solidFill>
                  <a:srgbClr val="FF0000"/>
                </a:solidFill>
              </a:rPr>
              <a:t>Could you do me a favor</a:t>
            </a:r>
            <a:r>
              <a:rPr lang="en-US" sz="2200" dirty="0"/>
              <a:t>? </a:t>
            </a:r>
            <a:r>
              <a:rPr lang="en-US" sz="2200" dirty="0">
                <a:highlight>
                  <a:srgbClr val="00FFFF"/>
                </a:highlight>
              </a:rPr>
              <a:t>I’ve been applying to jobs</a:t>
            </a:r>
            <a:r>
              <a:rPr lang="en-US" sz="2200" dirty="0"/>
              <a:t>, and I was wondering if I could use you as a </a:t>
            </a:r>
            <a:r>
              <a:rPr lang="en-US" sz="2200" dirty="0" err="1"/>
              <a:t>reference.</a:t>
            </a:r>
            <a:r>
              <a:rPr lang="en-US" sz="2200" dirty="0" err="1">
                <a:solidFill>
                  <a:srgbClr val="00B0F0"/>
                </a:solidFill>
              </a:rPr>
              <a:t>You’re</a:t>
            </a:r>
            <a:r>
              <a:rPr lang="en-US" sz="2200" dirty="0">
                <a:solidFill>
                  <a:srgbClr val="00B0F0"/>
                </a:solidFill>
              </a:rPr>
              <a:t> an amazing writer. </a:t>
            </a:r>
            <a:r>
              <a:rPr lang="en-US" sz="2200" dirty="0">
                <a:highlight>
                  <a:srgbClr val="FFFF00"/>
                </a:highlight>
              </a:rPr>
              <a:t>We’ve worked together</a:t>
            </a:r>
            <a:r>
              <a:rPr lang="en-US" sz="2200" dirty="0"/>
              <a:t>, </a:t>
            </a:r>
            <a:r>
              <a:rPr lang="en-US" sz="2200" dirty="0">
                <a:highlight>
                  <a:srgbClr val="FFFF00"/>
                </a:highlight>
              </a:rPr>
              <a:t>so I think you know me well</a:t>
            </a:r>
            <a:r>
              <a:rPr lang="en-US" sz="2200" dirty="0"/>
              <a:t>, and </a:t>
            </a:r>
            <a:r>
              <a:rPr lang="en-US" sz="2200" dirty="0">
                <a:highlight>
                  <a:srgbClr val="FF00FF"/>
                </a:highlight>
              </a:rPr>
              <a:t>I will be a reference for you if you ever need!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8FE66-669C-4318-B298-E0FA33D88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942" y="2452491"/>
            <a:ext cx="3381197" cy="374904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highlight>
                  <a:srgbClr val="00FFFF"/>
                </a:highlight>
              </a:rPr>
              <a:t>Prepare them</a:t>
            </a:r>
            <a:r>
              <a:rPr lang="en-US" sz="2000" dirty="0"/>
              <a:t>	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Get </a:t>
            </a:r>
            <a:r>
              <a:rPr lang="en-US" sz="2000" dirty="0" err="1">
                <a:solidFill>
                  <a:srgbClr val="FF0000"/>
                </a:solidFill>
              </a:rPr>
              <a:t>precommitment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Give a reason</a:t>
            </a:r>
            <a:r>
              <a:rPr lang="en-US" sz="2000" dirty="0"/>
              <a:t>	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F0"/>
                </a:solidFill>
              </a:rPr>
              <a:t>Acknowledge them</a:t>
            </a:r>
          </a:p>
          <a:p>
            <a:pPr marL="342900" indent="-342900">
              <a:buAutoNum type="arabicPeriod"/>
            </a:pPr>
            <a:r>
              <a:rPr lang="en-US" sz="2000" dirty="0">
                <a:highlight>
                  <a:srgbClr val="FF00FF"/>
                </a:highlight>
              </a:rPr>
              <a:t>Promise reward</a:t>
            </a:r>
            <a:r>
              <a:rPr lang="en-US" sz="2000" dirty="0"/>
              <a:t>	</a:t>
            </a:r>
          </a:p>
          <a:p>
            <a:pPr marL="342900" indent="-342900">
              <a:buAutoNum type="arabicPeriod"/>
            </a:pPr>
            <a:r>
              <a:rPr lang="en-US" sz="2000" dirty="0">
                <a:highlight>
                  <a:srgbClr val="00FF00"/>
                </a:highlight>
              </a:rPr>
              <a:t>Minimize imposition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8CE50-6EB4-4529-826A-FC11705F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44" y="387655"/>
            <a:ext cx="3447424" cy="1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8E9-12D2-458A-A5B4-C89AE3C0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Identify the softeners</a:t>
            </a:r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C2D5F-91C1-4E3C-AE12-F4EDD569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0"/>
          <a:stretch/>
        </p:blipFill>
        <p:spPr>
          <a:xfrm>
            <a:off x="58190" y="1328394"/>
            <a:ext cx="6463070" cy="453512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BC2FBC8-05E2-473F-8A3E-2FAECA79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825" y="2195399"/>
            <a:ext cx="3363434" cy="393192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000" dirty="0"/>
              <a:t>Prepare them</a:t>
            </a:r>
          </a:p>
          <a:p>
            <a:pPr marL="0" indent="0">
              <a:buNone/>
            </a:pPr>
            <a:r>
              <a:rPr lang="en-US" sz="2000" dirty="0"/>
              <a:t>“I’m terribly sorry to bother you…”		</a:t>
            </a:r>
          </a:p>
          <a:p>
            <a:pPr marL="342900" indent="-342900">
              <a:buAutoNum type="arabicPeriod"/>
            </a:pPr>
            <a:r>
              <a:rPr lang="en-US" sz="2000" dirty="0"/>
              <a:t>Get </a:t>
            </a:r>
            <a:r>
              <a:rPr lang="en-US" sz="2000" dirty="0" err="1"/>
              <a:t>precommitment</a:t>
            </a:r>
            <a:r>
              <a:rPr lang="en-US" sz="2000" dirty="0"/>
              <a:t>	</a:t>
            </a:r>
          </a:p>
          <a:p>
            <a:pPr marL="342900" indent="-342900">
              <a:buAutoNum type="arabicPeriod"/>
            </a:pPr>
            <a:r>
              <a:rPr lang="en-US" sz="2000" dirty="0"/>
              <a:t>Give a reason		</a:t>
            </a:r>
          </a:p>
          <a:p>
            <a:pPr marL="342900" indent="-342900">
              <a:buAutoNum type="arabicPeriod"/>
            </a:pPr>
            <a:r>
              <a:rPr lang="en-US" sz="2000" dirty="0"/>
              <a:t>Acknowledge them	</a:t>
            </a:r>
          </a:p>
          <a:p>
            <a:pPr marL="342900" indent="-342900">
              <a:buAutoNum type="arabicPeriod"/>
            </a:pPr>
            <a:r>
              <a:rPr lang="en-US" sz="2000" dirty="0"/>
              <a:t>Promise reward		</a:t>
            </a:r>
          </a:p>
          <a:p>
            <a:pPr marL="342900" indent="-342900">
              <a:buAutoNum type="arabicPeriod"/>
            </a:pPr>
            <a:r>
              <a:rPr lang="en-US" sz="2000" dirty="0"/>
              <a:t>Minimize imposition</a:t>
            </a:r>
          </a:p>
          <a:p>
            <a:pPr marL="0" indent="0">
              <a:buNone/>
            </a:pPr>
            <a:r>
              <a:rPr lang="en-US" sz="2000" dirty="0"/>
              <a:t>“as long as it’s no trouble”</a:t>
            </a:r>
          </a:p>
        </p:txBody>
      </p:sp>
    </p:spTree>
    <p:extLst>
      <p:ext uri="{BB962C8B-B14F-4D97-AF65-F5344CB8AC3E}">
        <p14:creationId xmlns:p14="http://schemas.microsoft.com/office/powerpoint/2010/main" val="165663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B85F6-6831-4D2A-9EFD-9CFC13EB1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72B3D-9DFB-422A-92FC-8B1B9DE5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11725656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CF966-3188-4F1D-A842-0674F3D7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31" y="348979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Soften the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1DF1-4731-46A5-9A5D-D1244FC0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83" y="1613181"/>
            <a:ext cx="6853806" cy="442938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Student</a:t>
            </a:r>
            <a:r>
              <a:rPr lang="en-US" sz="2000" dirty="0"/>
              <a:t> to teacher: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Situation #1: You did the homework but forgot it at home. You want to bring it next class but need the teacher’s permission.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“I’m sorry, I did my homework but I forgot to bring it. Can I bring my  homework next class? If you have time to grade it then. Unless you’re too busy next class.”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Teacher</a:t>
            </a:r>
            <a:r>
              <a:rPr lang="en-US" sz="2000" dirty="0"/>
              <a:t> to student: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Situation #2: A student is texting in your class. You want the student to put the phone away.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Friend</a:t>
            </a:r>
            <a:r>
              <a:rPr lang="en-US" sz="2000" dirty="0"/>
              <a:t> to friend: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Situation #3: You want to go to a party but can’t get there by bus. You want your friend (who is also invited) to drive you to the party.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DB2D29-D4A4-449C-9673-11FAF8A1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4989" y="0"/>
            <a:ext cx="4447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3E0EF-7CCB-43B7-B5A2-EFCEA4AD0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8" r="24382" b="4"/>
          <a:stretch/>
        </p:blipFill>
        <p:spPr>
          <a:xfrm>
            <a:off x="7834082" y="237744"/>
            <a:ext cx="2197881" cy="3494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4D1E3-6645-41A1-8587-962A8FF4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55" t="-1" r="12680" b="-1"/>
          <a:stretch/>
        </p:blipFill>
        <p:spPr>
          <a:xfrm>
            <a:off x="10031963" y="237744"/>
            <a:ext cx="1931437" cy="3494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159600-35FF-4C1E-90E0-54CF8B74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52" b="9527"/>
          <a:stretch/>
        </p:blipFill>
        <p:spPr>
          <a:xfrm>
            <a:off x="7833572" y="3827875"/>
            <a:ext cx="4129828" cy="27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6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0F1E-7A96-4BAA-9207-C5E8F103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02A6-972C-4BFD-A7C5-B22C48D7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Eslami</a:t>
            </a:r>
            <a:r>
              <a:rPr lang="en-US" dirty="0"/>
              <a:t>, Z. R., McLeod, K. D. (2010). It’s 8 O’clock in the Morning—Are You Watching 	Television? Teaching Indirect Requests. In </a:t>
            </a:r>
            <a:r>
              <a:rPr lang="en-US" i="1" dirty="0"/>
              <a:t>Pragmatics: Teaching Speech Acts</a:t>
            </a:r>
            <a:r>
              <a:rPr lang="en-US" dirty="0"/>
              <a:t>. 	(pp19-28). Mattoon, IL: United Graphics, Inc.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Holmes, J. (2013). </a:t>
            </a:r>
            <a:r>
              <a:rPr lang="en-US" i="1" dirty="0"/>
              <a:t>An Introduction to Sociolinguistics</a:t>
            </a:r>
            <a:r>
              <a:rPr lang="en-US" dirty="0"/>
              <a:t>. Abingdon, Oxon: Routledge.</a:t>
            </a:r>
          </a:p>
        </p:txBody>
      </p:sp>
    </p:spTree>
    <p:extLst>
      <p:ext uri="{BB962C8B-B14F-4D97-AF65-F5344CB8AC3E}">
        <p14:creationId xmlns:p14="http://schemas.microsoft.com/office/powerpoint/2010/main" val="13855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F919A-1529-4454-8CD8-E549026F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B142-9855-44F8-9D08-FC6A7A40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To request: to ask for an action, object, information, or permission.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How do you make requests in English? Is it the same or different in your first language?</a:t>
            </a:r>
          </a:p>
          <a:p>
            <a:pPr marL="0" indent="0">
              <a:buNone/>
            </a:pPr>
            <a:r>
              <a:rPr lang="en-US" sz="2000" dirty="0"/>
              <a:t>(F) Can I… (B) May I… (B) Would you like to… </a:t>
            </a:r>
          </a:p>
          <a:p>
            <a:pPr marL="0" indent="0">
              <a:buNone/>
            </a:pPr>
            <a:r>
              <a:rPr lang="en-US" sz="2000" dirty="0"/>
              <a:t>(B) Could you… (F) Let me borrow your phone. Pass me the…</a:t>
            </a:r>
          </a:p>
          <a:p>
            <a:pPr marL="0" indent="0">
              <a:buNone/>
            </a:pPr>
            <a:r>
              <a:rPr lang="en-US" sz="2000" dirty="0"/>
              <a:t>(F) Do you want…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How do you make a request to your boss? Your friend?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What changes how you make requests?</a:t>
            </a:r>
          </a:p>
          <a:p>
            <a:pPr marL="0" indent="0">
              <a:buNone/>
            </a:pPr>
            <a:r>
              <a:rPr lang="en-US" sz="2000" dirty="0"/>
              <a:t>Different levels of relationship, respect, maybe a stranger, location, word choice…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7269EE1-ABE0-477F-937C-C3C0651C2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 bwMode="auto">
          <a:xfrm>
            <a:off x="8241115" y="1758098"/>
            <a:ext cx="3547140" cy="33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pen window">
            <a:extLst>
              <a:ext uri="{FF2B5EF4-FFF2-40B4-BE49-F238E27FC236}">
                <a16:creationId xmlns:a16="http://schemas.microsoft.com/office/drawing/2014/main" id="{7E5EF38A-BF1A-4AD8-8A28-AB008ED70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9" r="30350" b="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B4D58-E8C9-497D-84EC-D7AB9C12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ONE: Types of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3059-F90B-426F-A89F-2312342F7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How are these requests different?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Example one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“Close the window.” 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-DIRECT IMPERATIVE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“Would you close the window?”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-INDIRECT QUESTION FORM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“It’s cold in here.”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-INDIRECT HINT</a:t>
            </a:r>
          </a:p>
        </p:txBody>
      </p:sp>
    </p:spTree>
    <p:extLst>
      <p:ext uri="{BB962C8B-B14F-4D97-AF65-F5344CB8AC3E}">
        <p14:creationId xmlns:p14="http://schemas.microsoft.com/office/powerpoint/2010/main" val="4098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70771-F7C1-4FA6-AC75-5CEF74F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Categorize the requests.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605C1-ED2D-4AAA-BD9C-24B82055F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FA4F8-B856-483B-85AE-5CDF5A5F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C9FCC7-29B1-433A-AC58-FEAE48D84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766D6B-90E9-4E86-BD41-CB7B2616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324" y="2533494"/>
            <a:ext cx="5141256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Situation: I can’t go to class tomorrow because I have a doctor’s appointment.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 two</a:t>
            </a:r>
          </a:p>
          <a:p>
            <a:pPr marL="0"/>
            <a:r>
              <a:rPr lang="en-US" sz="2000" dirty="0"/>
              <a:t>“Take notes for me.”</a:t>
            </a:r>
          </a:p>
          <a:p>
            <a:pPr marL="0"/>
            <a:r>
              <a:rPr lang="en-US" sz="2000" dirty="0"/>
              <a:t>“I won’t have notes from that class.”</a:t>
            </a:r>
          </a:p>
          <a:p>
            <a:pPr marL="0"/>
            <a:r>
              <a:rPr lang="en-US" sz="2000" dirty="0"/>
              <a:t>“Could you send me the class notes?”</a:t>
            </a:r>
          </a:p>
          <a:p>
            <a:pPr marL="0"/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EDABAA5-C7B8-4031-810C-5714956DC5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4846624"/>
              </p:ext>
            </p:extLst>
          </p:nvPr>
        </p:nvGraphicFramePr>
        <p:xfrm>
          <a:off x="789913" y="3344133"/>
          <a:ext cx="4725901" cy="22329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9362">
                  <a:extLst>
                    <a:ext uri="{9D8B030D-6E8A-4147-A177-3AD203B41FA5}">
                      <a16:colId xmlns:a16="http://schemas.microsoft.com/office/drawing/2014/main" val="10760603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92508875"/>
                    </a:ext>
                  </a:extLst>
                </a:gridCol>
                <a:gridCol w="1417739">
                  <a:extLst>
                    <a:ext uri="{9D8B030D-6E8A-4147-A177-3AD203B41FA5}">
                      <a16:colId xmlns:a16="http://schemas.microsoft.com/office/drawing/2014/main" val="1672090632"/>
                    </a:ext>
                  </a:extLst>
                </a:gridCol>
              </a:tblGrid>
              <a:tr h="754559">
                <a:tc>
                  <a:txBody>
                    <a:bodyPr/>
                    <a:lstStyle/>
                    <a:p>
                      <a:r>
                        <a:rPr lang="en-US" sz="3100"/>
                        <a:t>Direct </a:t>
                      </a:r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Indirect</a:t>
                      </a:r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Hint</a:t>
                      </a:r>
                    </a:p>
                  </a:txBody>
                  <a:tcPr marL="131640" marR="131640" marT="78170" marB="78170"/>
                </a:tc>
                <a:extLst>
                  <a:ext uri="{0D108BD9-81ED-4DB2-BD59-A6C34878D82A}">
                    <a16:rowId xmlns:a16="http://schemas.microsoft.com/office/drawing/2014/main" val="2179892583"/>
                  </a:ext>
                </a:extLst>
              </a:tr>
              <a:tr h="1478351"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31640" marR="131640" marT="78170" marB="78170"/>
                </a:tc>
                <a:extLst>
                  <a:ext uri="{0D108BD9-81ED-4DB2-BD59-A6C34878D82A}">
                    <a16:rowId xmlns:a16="http://schemas.microsoft.com/office/drawing/2014/main" val="241663225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E73D178-BC31-44A6-87AC-221F7B38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91" y="1091682"/>
            <a:ext cx="2838558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9B0E7-5ADC-4CB8-A643-78D97A734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ECE89F-AEF1-4DB3-A453-6E60F9F7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TWO: Making requests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4B724-F970-45FD-A3D4-3C6D03B1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Situation: In class, the teacher wants me to read from the textbook, but I forgot it at home. A classmate next to me has their textbook. I need to borrow it. </a:t>
            </a:r>
          </a:p>
          <a:p>
            <a:pPr marL="0" indent="0">
              <a:buNone/>
            </a:pPr>
            <a:r>
              <a:rPr lang="en-US" sz="2000" b="1" dirty="0"/>
              <a:t>How can I ask?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Direct:</a:t>
            </a:r>
          </a:p>
          <a:p>
            <a:pPr marL="0" indent="0">
              <a:buNone/>
            </a:pPr>
            <a:r>
              <a:rPr lang="en-US" sz="2000" dirty="0"/>
              <a:t>Indirect:</a:t>
            </a:r>
          </a:p>
          <a:p>
            <a:pPr marL="0" indent="0">
              <a:buNone/>
            </a:pPr>
            <a:r>
              <a:rPr lang="en-US" sz="2000" dirty="0"/>
              <a:t>Hint: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66619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3CF6-0C25-426D-AA9F-9493886F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Resultado de imagen para class notes">
            <a:extLst>
              <a:ext uri="{FF2B5EF4-FFF2-40B4-BE49-F238E27FC236}">
                <a16:creationId xmlns:a16="http://schemas.microsoft.com/office/drawing/2014/main" id="{ABAD96A3-ECB1-41C8-8CCF-877239F3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579" y="1206902"/>
            <a:ext cx="3699314" cy="44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D8C0-4643-4909-B94D-E445B2E4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“Take notes for me.”</a:t>
            </a:r>
          </a:p>
          <a:p>
            <a:pPr marL="0" indent="0">
              <a:buNone/>
            </a:pPr>
            <a:r>
              <a:rPr lang="en-US" sz="2000" dirty="0"/>
              <a:t>“I won’t have notes from that class.”</a:t>
            </a:r>
          </a:p>
          <a:p>
            <a:pPr marL="0" indent="0">
              <a:buNone/>
            </a:pPr>
            <a:r>
              <a:rPr lang="en-US" sz="2000" dirty="0"/>
              <a:t>“Could you send me the class notes?”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Which request would you use with a friend? With the teacher? </a:t>
            </a:r>
          </a:p>
          <a:p>
            <a:pPr marL="0" indent="0">
              <a:buNone/>
            </a:pPr>
            <a:r>
              <a:rPr lang="en-US" sz="2000" b="1" dirty="0"/>
              <a:t>Do the requests need to be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BD37-3065-492E-972D-26DAA3F0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24D5-5115-45BC-93C4-B9AA8AAC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How polite must I be? Consider…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Relationship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Intimate ------------------------------------------- Distant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Status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High ------------------------------------------------ Low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Formality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Formal ------------------------------------------- Informal</a:t>
            </a:r>
          </a:p>
        </p:txBody>
      </p:sp>
      <p:pic>
        <p:nvPicPr>
          <p:cNvPr id="1034" name="Picture 10" descr="Resultado de imagen para uneven scale">
            <a:extLst>
              <a:ext uri="{FF2B5EF4-FFF2-40B4-BE49-F238E27FC236}">
                <a16:creationId xmlns:a16="http://schemas.microsoft.com/office/drawing/2014/main" id="{8B6EF047-BF06-42FC-9AA7-3E69F2CE7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8777"/>
          <a:stretch/>
        </p:blipFill>
        <p:spPr bwMode="auto">
          <a:xfrm>
            <a:off x="8020571" y="2161488"/>
            <a:ext cx="3019646" cy="36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8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4D04-8360-4DAA-93FE-C21DD838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 dirty="0"/>
              <a:t>THREE: Softening requests</a:t>
            </a:r>
          </a:p>
        </p:txBody>
      </p:sp>
      <p:sp>
        <p:nvSpPr>
          <p:cNvPr id="3078" name="Rectangle 136">
            <a:extLst>
              <a:ext uri="{FF2B5EF4-FFF2-40B4-BE49-F238E27FC236}">
                <a16:creationId xmlns:a16="http://schemas.microsoft.com/office/drawing/2014/main" id="{6FF45042-AEC9-4B91-860A-99415788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138">
            <a:extLst>
              <a:ext uri="{FF2B5EF4-FFF2-40B4-BE49-F238E27FC236}">
                <a16:creationId xmlns:a16="http://schemas.microsoft.com/office/drawing/2014/main" id="{6AB7BCF8-0384-41F0-BF6F-C8642DBCD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076" name="Picture 4" descr="Resultado de imagen para talking to superior">
            <a:extLst>
              <a:ext uri="{FF2B5EF4-FFF2-40B4-BE49-F238E27FC236}">
                <a16:creationId xmlns:a16="http://schemas.microsoft.com/office/drawing/2014/main" id="{0048E8ED-003D-4C42-B783-D0D0697C5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1449875" y="1045799"/>
            <a:ext cx="2357941" cy="22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kindness is like sugar">
            <a:extLst>
              <a:ext uri="{FF2B5EF4-FFF2-40B4-BE49-F238E27FC236}">
                <a16:creationId xmlns:a16="http://schemas.microsoft.com/office/drawing/2014/main" id="{0C0DA1B9-BAE5-48DC-88E4-DBBA7E5AB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7184" r="12253" b="25412"/>
          <a:stretch/>
        </p:blipFill>
        <p:spPr bwMode="auto">
          <a:xfrm>
            <a:off x="971516" y="3509431"/>
            <a:ext cx="3336676" cy="2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8C82-E3B1-4240-B13F-A6AE1ECA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*Cultural tip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English, I want to soften the request if: 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It is a </a:t>
            </a:r>
            <a:r>
              <a:rPr lang="en-US" sz="2000" b="1" dirty="0"/>
              <a:t>big</a:t>
            </a:r>
            <a:r>
              <a:rPr lang="en-US" sz="2000" dirty="0"/>
              <a:t> request (e.g. “Can I have a raise?”)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 don’t know the person very well (stranger, boss)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They have higher status than me (boss, parents)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 want to sound polite	</a:t>
            </a:r>
          </a:p>
        </p:txBody>
      </p:sp>
    </p:spTree>
    <p:extLst>
      <p:ext uri="{BB962C8B-B14F-4D97-AF65-F5344CB8AC3E}">
        <p14:creationId xmlns:p14="http://schemas.microsoft.com/office/powerpoint/2010/main" val="300413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E5EE9-7A90-49FA-ACFC-3E02C85C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Softening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0604-3055-43C4-94DE-8C8CFD69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2386584"/>
            <a:ext cx="7467312" cy="364845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Prepare them		(Can I ask you something?)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Get </a:t>
            </a:r>
            <a:r>
              <a:rPr lang="en-US" dirty="0" err="1"/>
              <a:t>precommitment</a:t>
            </a:r>
            <a:r>
              <a:rPr lang="en-US" dirty="0"/>
              <a:t>		(Could you do me a favor?)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Give a reason		(I was sick yesterday…)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Acknowledge them		(I know you are busy, but…)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Promise reward		(…I’ll do it next time.)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/>
              <a:t>Minimize imposition 		(…but only if you have time.)</a:t>
            </a: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25F65633-D5D7-4FAB-9C0F-9468A574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 bwMode="auto">
          <a:xfrm>
            <a:off x="7855475" y="1885673"/>
            <a:ext cx="4318419" cy="30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877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Requests The power of words</vt:lpstr>
      <vt:lpstr>Warm-up</vt:lpstr>
      <vt:lpstr>ONE: Types of requests</vt:lpstr>
      <vt:lpstr>Categorize the requests.</vt:lpstr>
      <vt:lpstr>TWO: Making requests</vt:lpstr>
      <vt:lpstr>Context</vt:lpstr>
      <vt:lpstr>Context</vt:lpstr>
      <vt:lpstr>THREE: Softening requests</vt:lpstr>
      <vt:lpstr>Softening requests</vt:lpstr>
      <vt:lpstr>FOUR: Identify softeners</vt:lpstr>
      <vt:lpstr>Identify the softeners</vt:lpstr>
      <vt:lpstr>Soften the requests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Requests The power of words</dc:title>
  <dc:creator>Sara Hanson-Lynn</dc:creator>
  <cp:lastModifiedBy>Sara Hanson-Lynn</cp:lastModifiedBy>
  <cp:revision>8</cp:revision>
  <dcterms:created xsi:type="dcterms:W3CDTF">2019-09-16T18:55:17Z</dcterms:created>
  <dcterms:modified xsi:type="dcterms:W3CDTF">2020-07-02T01:50:05Z</dcterms:modified>
</cp:coreProperties>
</file>