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74" r:id="rId6"/>
    <p:sldId id="275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4705"/>
  </p:normalViewPr>
  <p:slideViewPr>
    <p:cSldViewPr snapToGrid="0">
      <p:cViewPr varScale="1">
        <p:scale>
          <a:sx n="108" d="100"/>
          <a:sy n="108" d="100"/>
        </p:scale>
        <p:origin x="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54A1A-5431-2043-8B2F-E45B3A2C5A5E}" type="datetimeFigureOut">
              <a:rPr lang="en-US" smtClean="0"/>
              <a:t>9/26/20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03741-E6C2-9F41-A701-F07FAC285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0A04F6F-E59B-4570-91AA-60D0D48C634E}" type="datetimeFigureOut">
              <a:rPr lang="en-US" smtClean="0"/>
              <a:t>9/26/20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10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9/26/20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9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9/26/20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3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9/26/20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2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0A04F6F-E59B-4570-91AA-60D0D48C634E}" type="datetimeFigureOut">
              <a:rPr lang="en-US" smtClean="0"/>
              <a:t>9/26/20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00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9/26/20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2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9/26/20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6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9/26/20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4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9/26/20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1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9/26/20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525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0A04F6F-E59B-4570-91AA-60D0D48C634E}" type="datetimeFigureOut">
              <a:rPr lang="en-US" smtClean="0"/>
              <a:t>9/26/20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377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0A04F6F-E59B-4570-91AA-60D0D48C634E}" type="datetimeFigureOut">
              <a:rPr lang="en-US" smtClean="0"/>
              <a:t>9/26/20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2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5BB3A-AA9A-424D-B732-0A8F70B9A9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Requests</a:t>
            </a:r>
            <a:br>
              <a:rPr lang="en-US" dirty="0"/>
            </a:br>
            <a:r>
              <a:rPr lang="en-US" sz="5400" dirty="0"/>
              <a:t>The power of words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9403F-7487-44A1-B38A-55F111C76E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Sara Hanson-Lynn</a:t>
            </a:r>
          </a:p>
          <a:p>
            <a:r>
              <a:rPr lang="en-US" dirty="0"/>
              <a:t>Pragmatics, Chapter 3</a:t>
            </a:r>
          </a:p>
        </p:txBody>
      </p:sp>
    </p:spTree>
    <p:extLst>
      <p:ext uri="{BB962C8B-B14F-4D97-AF65-F5344CB8AC3E}">
        <p14:creationId xmlns:p14="http://schemas.microsoft.com/office/powerpoint/2010/main" val="345651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65B2778-6678-45B6-9A79-C0910CFCA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F919A-1529-4454-8CD8-E549026F1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Warm-up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BB142-9855-44F8-9D08-FC6A7A40E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To request: to ask for an action, object, information, or permission.</a:t>
            </a:r>
          </a:p>
          <a:p>
            <a:pPr marL="0" indent="0">
              <a:buNone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How do you make requests in English? Is it the same or different in your first language?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How do you make a request to your boss? Your friend?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What changes how you make requests?</a:t>
            </a:r>
          </a:p>
          <a:p>
            <a:pPr marL="0" indent="0">
              <a:buNone/>
            </a:pPr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2C57F61-3F6E-4BE5-B964-003AA9B35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17269EE1-ABE0-477F-937C-C3C0651C2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1"/>
          <a:stretch/>
        </p:blipFill>
        <p:spPr bwMode="auto">
          <a:xfrm>
            <a:off x="8241115" y="1758098"/>
            <a:ext cx="3547140" cy="33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81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open window">
            <a:extLst>
              <a:ext uri="{FF2B5EF4-FFF2-40B4-BE49-F238E27FC236}">
                <a16:creationId xmlns:a16="http://schemas.microsoft.com/office/drawing/2014/main" id="{7E5EF38A-BF1A-4AD8-8A28-AB008ED70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9" r="30350" b="2"/>
          <a:stretch/>
        </p:blipFill>
        <p:spPr bwMode="auto">
          <a:xfrm>
            <a:off x="190846" y="237744"/>
            <a:ext cx="4040033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E7270DF-375F-4ECC-989A-D033E481A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9465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B4D58-E8C9-497D-84EC-D7AB9C12B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en-US" dirty="0"/>
              <a:t>ONE: Types of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73059-F90B-426F-A89F-2312342F7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64845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How are these requests different?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Example one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“Close the window.” 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-DIRECT IMPERATIVE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“Would you close the window?”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-INDIRECT QUESTION FORM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“It’s cold in here.”	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-INDIRECT HINT</a:t>
            </a:r>
          </a:p>
        </p:txBody>
      </p:sp>
    </p:spTree>
    <p:extLst>
      <p:ext uri="{BB962C8B-B14F-4D97-AF65-F5344CB8AC3E}">
        <p14:creationId xmlns:p14="http://schemas.microsoft.com/office/powerpoint/2010/main" val="409820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999FE9C-D8F9-4F9B-B95B-608C3EF6B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70771-F7C1-4FA6-AC75-5CEF74FA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Categorize the requests.</a:t>
            </a: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E1605C1-ED2D-4AAA-BD9C-24B82055F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DFA4F8-B856-483B-85AE-5CDF5A5F1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C9FCC7-29B1-433A-AC58-FEAE48D84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5766D6B-90E9-4E86-BD41-CB7B2616B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7324" y="2533494"/>
            <a:ext cx="5141256" cy="35968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Situation: I can’t go to class tomorrow because I have a doctor’s appointment.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Example two</a:t>
            </a:r>
          </a:p>
          <a:p>
            <a:pPr marL="0"/>
            <a:r>
              <a:rPr lang="en-US" sz="2000" dirty="0"/>
              <a:t>“Take notes for me.”</a:t>
            </a:r>
          </a:p>
          <a:p>
            <a:pPr marL="0"/>
            <a:r>
              <a:rPr lang="en-US" sz="2000" dirty="0"/>
              <a:t>“I won’t have notes from that class.”</a:t>
            </a:r>
          </a:p>
          <a:p>
            <a:pPr marL="0"/>
            <a:r>
              <a:rPr lang="en-US" sz="2000" dirty="0"/>
              <a:t>“Could you send me the class notes?”</a:t>
            </a:r>
          </a:p>
          <a:p>
            <a:pPr marL="0"/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EDABAA5-C7B8-4031-810C-5714956DC57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3127485"/>
              </p:ext>
            </p:extLst>
          </p:nvPr>
        </p:nvGraphicFramePr>
        <p:xfrm>
          <a:off x="789913" y="3344133"/>
          <a:ext cx="4725901" cy="290733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79362">
                  <a:extLst>
                    <a:ext uri="{9D8B030D-6E8A-4147-A177-3AD203B41FA5}">
                      <a16:colId xmlns:a16="http://schemas.microsoft.com/office/drawing/2014/main" val="107606039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92508875"/>
                    </a:ext>
                  </a:extLst>
                </a:gridCol>
                <a:gridCol w="1417739">
                  <a:extLst>
                    <a:ext uri="{9D8B030D-6E8A-4147-A177-3AD203B41FA5}">
                      <a16:colId xmlns:a16="http://schemas.microsoft.com/office/drawing/2014/main" val="1672090632"/>
                    </a:ext>
                  </a:extLst>
                </a:gridCol>
              </a:tblGrid>
              <a:tr h="754559">
                <a:tc>
                  <a:txBody>
                    <a:bodyPr/>
                    <a:lstStyle/>
                    <a:p>
                      <a:r>
                        <a:rPr lang="en-US" sz="3100"/>
                        <a:t>Direct </a:t>
                      </a:r>
                    </a:p>
                  </a:txBody>
                  <a:tcPr marL="131640" marR="131640" marT="78170" marB="78170"/>
                </a:tc>
                <a:tc>
                  <a:txBody>
                    <a:bodyPr/>
                    <a:lstStyle/>
                    <a:p>
                      <a:r>
                        <a:rPr lang="en-US" sz="3100"/>
                        <a:t>Indirect</a:t>
                      </a:r>
                    </a:p>
                  </a:txBody>
                  <a:tcPr marL="131640" marR="131640" marT="78170" marB="78170"/>
                </a:tc>
                <a:tc>
                  <a:txBody>
                    <a:bodyPr/>
                    <a:lstStyle/>
                    <a:p>
                      <a:r>
                        <a:rPr lang="en-US" sz="3100"/>
                        <a:t>Hint</a:t>
                      </a:r>
                    </a:p>
                  </a:txBody>
                  <a:tcPr marL="131640" marR="131640" marT="78170" marB="78170"/>
                </a:tc>
                <a:extLst>
                  <a:ext uri="{0D108BD9-81ED-4DB2-BD59-A6C34878D82A}">
                    <a16:rowId xmlns:a16="http://schemas.microsoft.com/office/drawing/2014/main" val="2179892583"/>
                  </a:ext>
                </a:extLst>
              </a:tr>
              <a:tr h="1478351">
                <a:tc>
                  <a:txBody>
                    <a:bodyPr/>
                    <a:lstStyle/>
                    <a:p>
                      <a:r>
                        <a:rPr lang="en-US" sz="2000" dirty="0"/>
                        <a:t>“Take notes for me”</a:t>
                      </a:r>
                    </a:p>
                  </a:txBody>
                  <a:tcPr marL="131640" marR="131640" marT="78170" marB="781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“Could you send me the class notes?”</a:t>
                      </a:r>
                    </a:p>
                    <a:p>
                      <a:endParaRPr lang="en-US" sz="3100" dirty="0"/>
                    </a:p>
                  </a:txBody>
                  <a:tcPr marL="131640" marR="131640" marT="78170" marB="781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“I won’t have notes from that class.”</a:t>
                      </a:r>
                    </a:p>
                    <a:p>
                      <a:endParaRPr lang="en-US" sz="3100" dirty="0"/>
                    </a:p>
                  </a:txBody>
                  <a:tcPr marL="131640" marR="131640" marT="78170" marB="78170"/>
                </a:tc>
                <a:extLst>
                  <a:ext uri="{0D108BD9-81ED-4DB2-BD59-A6C34878D82A}">
                    <a16:rowId xmlns:a16="http://schemas.microsoft.com/office/drawing/2014/main" val="2416632252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BE73D178-BC31-44A6-87AC-221F7B38E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191" y="1091682"/>
            <a:ext cx="2838558" cy="15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4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53CF6-0C25-426D-AA9F-9493886F7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9218" name="Picture 2" descr="Resultado de imagen para class notes">
            <a:extLst>
              <a:ext uri="{FF2B5EF4-FFF2-40B4-BE49-F238E27FC236}">
                <a16:creationId xmlns:a16="http://schemas.microsoft.com/office/drawing/2014/main" id="{ABAD96A3-ECB1-41C8-8CCF-877239F32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1579" y="1206902"/>
            <a:ext cx="3699314" cy="445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7D8C0-4643-4909-B94D-E445B2E4C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“Take notes for me.”</a:t>
            </a:r>
          </a:p>
          <a:p>
            <a:pPr marL="0" indent="0">
              <a:buNone/>
            </a:pPr>
            <a:r>
              <a:rPr lang="en-US" sz="2000" dirty="0"/>
              <a:t>“I won’t have notes from that class.”</a:t>
            </a:r>
          </a:p>
          <a:p>
            <a:pPr marL="0" indent="0">
              <a:buNone/>
            </a:pPr>
            <a:r>
              <a:rPr lang="en-US" sz="2000" dirty="0"/>
              <a:t>“Could you send me the class notes?”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Which request would you use with a friend? With the teacher? </a:t>
            </a:r>
          </a:p>
          <a:p>
            <a:pPr marL="0" indent="0">
              <a:buNone/>
            </a:pPr>
            <a:r>
              <a:rPr lang="en-US" sz="2000" b="1" dirty="0"/>
              <a:t>Do the requests need to be changed?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3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565B2778-6678-45B6-9A79-C0910CFCA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8BD37-3065-492E-972D-26DAA3F0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224D5-5115-45BC-93C4-B9AA8AAC7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/>
              <a:t>How polite must I be? Consider…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 marL="0" indent="0">
              <a:lnSpc>
                <a:spcPct val="90000"/>
              </a:lnSpc>
              <a:buNone/>
            </a:pPr>
            <a:r>
              <a:rPr lang="en-US" b="1"/>
              <a:t>Relationship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/>
              <a:t>	Intimate ------------------------------------------- Distant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 marL="0" indent="0">
              <a:lnSpc>
                <a:spcPct val="90000"/>
              </a:lnSpc>
              <a:buNone/>
            </a:pPr>
            <a:r>
              <a:rPr lang="en-US" b="1"/>
              <a:t>Status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/>
              <a:t>	High ------------------------------------------------ Low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 marL="0" indent="0">
              <a:lnSpc>
                <a:spcPct val="90000"/>
              </a:lnSpc>
              <a:buNone/>
            </a:pPr>
            <a:r>
              <a:rPr lang="en-US" b="1"/>
              <a:t>Formality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/>
              <a:t>	Formal ------------------------------------------- Informal</a:t>
            </a: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82C57F61-3F6E-4BE5-B964-003AA9B35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Resultado de imagen para uneven scale">
            <a:extLst>
              <a:ext uri="{FF2B5EF4-FFF2-40B4-BE49-F238E27FC236}">
                <a16:creationId xmlns:a16="http://schemas.microsoft.com/office/drawing/2014/main" id="{8B6EF047-BF06-42FC-9AA7-3E69F2CE7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r="8777"/>
          <a:stretch/>
        </p:blipFill>
        <p:spPr bwMode="auto">
          <a:xfrm>
            <a:off x="8319528" y="1433327"/>
            <a:ext cx="3318836" cy="399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08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0F1E-7A96-4BAA-9207-C5E8F103E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302A6-972C-4BFD-A7C5-B22C48D71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Eslami</a:t>
            </a:r>
            <a:r>
              <a:rPr lang="en-US" dirty="0"/>
              <a:t>, Z. R., McLeod, K. D. (2010). It’s 8 O’clock in the Morning—Are You Watching 	Television? Teaching Indirect Requests. In </a:t>
            </a:r>
            <a:r>
              <a:rPr lang="en-US" i="1" dirty="0"/>
              <a:t>Pragmatics: Teaching Speech Acts</a:t>
            </a:r>
            <a:r>
              <a:rPr lang="en-US" dirty="0"/>
              <a:t>. 	(pp19-28). Mattoon, IL: United Graphics, Inc.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Holmes, J. (2013). </a:t>
            </a:r>
            <a:r>
              <a:rPr lang="en-US" i="1" dirty="0"/>
              <a:t>An Introduction to Sociolinguistics</a:t>
            </a:r>
            <a:r>
              <a:rPr lang="en-US" dirty="0"/>
              <a:t>. Abingdon, Oxon: Routledge.</a:t>
            </a:r>
          </a:p>
        </p:txBody>
      </p:sp>
    </p:spTree>
    <p:extLst>
      <p:ext uri="{BB962C8B-B14F-4D97-AF65-F5344CB8AC3E}">
        <p14:creationId xmlns:p14="http://schemas.microsoft.com/office/powerpoint/2010/main" val="1385557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331</Words>
  <Application>Microsoft Macintosh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Century Gothic</vt:lpstr>
      <vt:lpstr>Garamond</vt:lpstr>
      <vt:lpstr>Savon</vt:lpstr>
      <vt:lpstr>Requests The power of words</vt:lpstr>
      <vt:lpstr>Warm-up</vt:lpstr>
      <vt:lpstr>ONE: Types of requests</vt:lpstr>
      <vt:lpstr>Categorize the requests.</vt:lpstr>
      <vt:lpstr>Context</vt:lpstr>
      <vt:lpstr>Context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Requests The power of words</dc:title>
  <dc:creator>Bartol, Dela Brianna</dc:creator>
  <cp:lastModifiedBy>Bartol, Dela Brianna</cp:lastModifiedBy>
  <cp:revision>5</cp:revision>
  <dcterms:created xsi:type="dcterms:W3CDTF">2020-09-25T17:31:36Z</dcterms:created>
  <dcterms:modified xsi:type="dcterms:W3CDTF">2020-09-26T19:49:50Z</dcterms:modified>
</cp:coreProperties>
</file>