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notesMasterIdLst>
    <p:notesMasterId r:id="rId16"/>
  </p:notesMasterIdLst>
  <p:sldIdLst>
    <p:sldId id="256" r:id="rId2"/>
    <p:sldId id="287" r:id="rId3"/>
    <p:sldId id="278" r:id="rId4"/>
    <p:sldId id="264" r:id="rId5"/>
    <p:sldId id="283" r:id="rId6"/>
    <p:sldId id="268" r:id="rId7"/>
    <p:sldId id="284" r:id="rId8"/>
    <p:sldId id="279" r:id="rId9"/>
    <p:sldId id="276" r:id="rId10"/>
    <p:sldId id="285" r:id="rId11"/>
    <p:sldId id="288" r:id="rId12"/>
    <p:sldId id="289" r:id="rId13"/>
    <p:sldId id="270" r:id="rId14"/>
    <p:sldId id="25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8" autoAdjust="0"/>
    <p:restoredTop sz="94705"/>
  </p:normalViewPr>
  <p:slideViewPr>
    <p:cSldViewPr snapToGrid="0">
      <p:cViewPr varScale="1">
        <p:scale>
          <a:sx n="108" d="100"/>
          <a:sy n="108" d="100"/>
        </p:scale>
        <p:origin x="7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AFBF9C-6147-4D06-B91E-ADBFC419B1A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D02B1D5C-EEE2-43FE-AB81-31145EFACA69}">
      <dgm:prSet/>
      <dgm:spPr/>
      <dgm:t>
        <a:bodyPr/>
        <a:lstStyle/>
        <a:p>
          <a:r>
            <a:rPr lang="en-US" dirty="0"/>
            <a:t>Collect five samples of requests in English. The requests can come from TV, movies, music, or real conversations.</a:t>
          </a:r>
        </a:p>
      </dgm:t>
    </dgm:pt>
    <dgm:pt modelId="{48D73C55-2797-4DF2-8894-696547A11A6A}" type="parTrans" cxnId="{022EC3D9-7D8D-4F4B-A3D6-226C9AF2A0AE}">
      <dgm:prSet/>
      <dgm:spPr/>
      <dgm:t>
        <a:bodyPr/>
        <a:lstStyle/>
        <a:p>
          <a:endParaRPr lang="en-US"/>
        </a:p>
      </dgm:t>
    </dgm:pt>
    <dgm:pt modelId="{57D5F52E-2C45-4532-A0A9-2D9F7347B8AE}" type="sibTrans" cxnId="{022EC3D9-7D8D-4F4B-A3D6-226C9AF2A0AE}">
      <dgm:prSet/>
      <dgm:spPr/>
      <dgm:t>
        <a:bodyPr/>
        <a:lstStyle/>
        <a:p>
          <a:endParaRPr lang="en-US"/>
        </a:p>
      </dgm:t>
    </dgm:pt>
    <dgm:pt modelId="{4BA0D6F0-E951-4790-A879-D547FD76A34C}">
      <dgm:prSet/>
      <dgm:spPr/>
      <dgm:t>
        <a:bodyPr/>
        <a:lstStyle/>
        <a:p>
          <a:r>
            <a:rPr lang="en-US" dirty="0"/>
            <a:t>Next class, we will share our examples. 	</a:t>
          </a:r>
        </a:p>
      </dgm:t>
    </dgm:pt>
    <dgm:pt modelId="{3343C813-3C2F-4E09-B3D4-A7FDDEBB979A}" type="parTrans" cxnId="{BB628451-5EE8-4980-BF0F-6E5AD7866D14}">
      <dgm:prSet/>
      <dgm:spPr/>
      <dgm:t>
        <a:bodyPr/>
        <a:lstStyle/>
        <a:p>
          <a:endParaRPr lang="en-US"/>
        </a:p>
      </dgm:t>
    </dgm:pt>
    <dgm:pt modelId="{7D8B9AC7-1499-4B89-B52D-1A84E6694193}" type="sibTrans" cxnId="{BB628451-5EE8-4980-BF0F-6E5AD7866D14}">
      <dgm:prSet/>
      <dgm:spPr/>
      <dgm:t>
        <a:bodyPr/>
        <a:lstStyle/>
        <a:p>
          <a:endParaRPr lang="en-US"/>
        </a:p>
      </dgm:t>
    </dgm:pt>
    <dgm:pt modelId="{7D9F189B-8D82-4B3F-916A-D116E3851E0A}" type="pres">
      <dgm:prSet presAssocID="{AEAFBF9C-6147-4D06-B91E-ADBFC419B1A9}" presName="root" presStyleCnt="0">
        <dgm:presLayoutVars>
          <dgm:dir/>
          <dgm:resizeHandles val="exact"/>
        </dgm:presLayoutVars>
      </dgm:prSet>
      <dgm:spPr/>
    </dgm:pt>
    <dgm:pt modelId="{E01A0D18-11CB-422D-8DF4-D75FF46A67BA}" type="pres">
      <dgm:prSet presAssocID="{D02B1D5C-EEE2-43FE-AB81-31145EFACA69}" presName="compNode" presStyleCnt="0"/>
      <dgm:spPr/>
    </dgm:pt>
    <dgm:pt modelId="{FA4FE4BB-BAED-4D33-9668-AAFDF98C9618}" type="pres">
      <dgm:prSet presAssocID="{D02B1D5C-EEE2-43FE-AB81-31145EFACA69}" presName="bgRect" presStyleLbl="bgShp" presStyleIdx="0" presStyleCnt="2"/>
      <dgm:spPr/>
    </dgm:pt>
    <dgm:pt modelId="{21899F4B-81C2-4CF2-85B9-AC4FD6CF46A5}" type="pres">
      <dgm:prSet presAssocID="{D02B1D5C-EEE2-43FE-AB81-31145EFACA6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J"/>
        </a:ext>
      </dgm:extLst>
    </dgm:pt>
    <dgm:pt modelId="{2D7C0325-66F7-4191-B53F-141F6C8CE925}" type="pres">
      <dgm:prSet presAssocID="{D02B1D5C-EEE2-43FE-AB81-31145EFACA69}" presName="spaceRect" presStyleCnt="0"/>
      <dgm:spPr/>
    </dgm:pt>
    <dgm:pt modelId="{8362FC42-FC9C-4E4B-B41A-37D9E983889D}" type="pres">
      <dgm:prSet presAssocID="{D02B1D5C-EEE2-43FE-AB81-31145EFACA69}" presName="parTx" presStyleLbl="revTx" presStyleIdx="0" presStyleCnt="2">
        <dgm:presLayoutVars>
          <dgm:chMax val="0"/>
          <dgm:chPref val="0"/>
        </dgm:presLayoutVars>
      </dgm:prSet>
      <dgm:spPr/>
    </dgm:pt>
    <dgm:pt modelId="{826307DE-F27D-4CE4-A193-875E1AA30C8F}" type="pres">
      <dgm:prSet presAssocID="{57D5F52E-2C45-4532-A0A9-2D9F7347B8AE}" presName="sibTrans" presStyleCnt="0"/>
      <dgm:spPr/>
    </dgm:pt>
    <dgm:pt modelId="{29AFA5F5-5410-411B-97F1-FD0D1F1E659A}" type="pres">
      <dgm:prSet presAssocID="{4BA0D6F0-E951-4790-A879-D547FD76A34C}" presName="compNode" presStyleCnt="0"/>
      <dgm:spPr/>
    </dgm:pt>
    <dgm:pt modelId="{6FA94B1E-EDF5-4DBF-8BC0-61615882829F}" type="pres">
      <dgm:prSet presAssocID="{4BA0D6F0-E951-4790-A879-D547FD76A34C}" presName="bgRect" presStyleLbl="bgShp" presStyleIdx="1" presStyleCnt="2"/>
      <dgm:spPr/>
    </dgm:pt>
    <dgm:pt modelId="{3653DFED-8F40-4377-BF85-0B728F591517}" type="pres">
      <dgm:prSet presAssocID="{4BA0D6F0-E951-4790-A879-D547FD76A34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E7018057-5B8F-45EC-A5CD-94583833ED18}" type="pres">
      <dgm:prSet presAssocID="{4BA0D6F0-E951-4790-A879-D547FD76A34C}" presName="spaceRect" presStyleCnt="0"/>
      <dgm:spPr/>
    </dgm:pt>
    <dgm:pt modelId="{2D964A57-33B8-4051-A1C0-04218A5E0507}" type="pres">
      <dgm:prSet presAssocID="{4BA0D6F0-E951-4790-A879-D547FD76A34C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BB628451-5EE8-4980-BF0F-6E5AD7866D14}" srcId="{AEAFBF9C-6147-4D06-B91E-ADBFC419B1A9}" destId="{4BA0D6F0-E951-4790-A879-D547FD76A34C}" srcOrd="1" destOrd="0" parTransId="{3343C813-3C2F-4E09-B3D4-A7FDDEBB979A}" sibTransId="{7D8B9AC7-1499-4B89-B52D-1A84E6694193}"/>
    <dgm:cxn modelId="{48B3CC6C-66E2-4A9A-85FD-A177A5910717}" type="presOf" srcId="{D02B1D5C-EEE2-43FE-AB81-31145EFACA69}" destId="{8362FC42-FC9C-4E4B-B41A-37D9E983889D}" srcOrd="0" destOrd="0" presId="urn:microsoft.com/office/officeart/2018/2/layout/IconVerticalSolidList"/>
    <dgm:cxn modelId="{6EF87876-FE58-4DA3-882A-3D6A6365A5C1}" type="presOf" srcId="{4BA0D6F0-E951-4790-A879-D547FD76A34C}" destId="{2D964A57-33B8-4051-A1C0-04218A5E0507}" srcOrd="0" destOrd="0" presId="urn:microsoft.com/office/officeart/2018/2/layout/IconVerticalSolidList"/>
    <dgm:cxn modelId="{09570491-0F8C-489A-ADBA-F32D75D73FD3}" type="presOf" srcId="{AEAFBF9C-6147-4D06-B91E-ADBFC419B1A9}" destId="{7D9F189B-8D82-4B3F-916A-D116E3851E0A}" srcOrd="0" destOrd="0" presId="urn:microsoft.com/office/officeart/2018/2/layout/IconVerticalSolidList"/>
    <dgm:cxn modelId="{022EC3D9-7D8D-4F4B-A3D6-226C9AF2A0AE}" srcId="{AEAFBF9C-6147-4D06-B91E-ADBFC419B1A9}" destId="{D02B1D5C-EEE2-43FE-AB81-31145EFACA69}" srcOrd="0" destOrd="0" parTransId="{48D73C55-2797-4DF2-8894-696547A11A6A}" sibTransId="{57D5F52E-2C45-4532-A0A9-2D9F7347B8AE}"/>
    <dgm:cxn modelId="{2EB8EBE5-2EAB-409B-AB31-EA10A72D6F3B}" type="presParOf" srcId="{7D9F189B-8D82-4B3F-916A-D116E3851E0A}" destId="{E01A0D18-11CB-422D-8DF4-D75FF46A67BA}" srcOrd="0" destOrd="0" presId="urn:microsoft.com/office/officeart/2018/2/layout/IconVerticalSolidList"/>
    <dgm:cxn modelId="{C7688B22-C2F5-4774-B145-26F715CD88CE}" type="presParOf" srcId="{E01A0D18-11CB-422D-8DF4-D75FF46A67BA}" destId="{FA4FE4BB-BAED-4D33-9668-AAFDF98C9618}" srcOrd="0" destOrd="0" presId="urn:microsoft.com/office/officeart/2018/2/layout/IconVerticalSolidList"/>
    <dgm:cxn modelId="{FBB3C528-7299-4D9F-AE53-E8BE2D948520}" type="presParOf" srcId="{E01A0D18-11CB-422D-8DF4-D75FF46A67BA}" destId="{21899F4B-81C2-4CF2-85B9-AC4FD6CF46A5}" srcOrd="1" destOrd="0" presId="urn:microsoft.com/office/officeart/2018/2/layout/IconVerticalSolidList"/>
    <dgm:cxn modelId="{14B13159-C50D-4816-A70D-44A2874E4F1B}" type="presParOf" srcId="{E01A0D18-11CB-422D-8DF4-D75FF46A67BA}" destId="{2D7C0325-66F7-4191-B53F-141F6C8CE925}" srcOrd="2" destOrd="0" presId="urn:microsoft.com/office/officeart/2018/2/layout/IconVerticalSolidList"/>
    <dgm:cxn modelId="{09F93E98-2881-477E-A74B-CACC1A87B08A}" type="presParOf" srcId="{E01A0D18-11CB-422D-8DF4-D75FF46A67BA}" destId="{8362FC42-FC9C-4E4B-B41A-37D9E983889D}" srcOrd="3" destOrd="0" presId="urn:microsoft.com/office/officeart/2018/2/layout/IconVerticalSolidList"/>
    <dgm:cxn modelId="{8AEA7229-6E88-41B3-B50A-E9561A90C0BA}" type="presParOf" srcId="{7D9F189B-8D82-4B3F-916A-D116E3851E0A}" destId="{826307DE-F27D-4CE4-A193-875E1AA30C8F}" srcOrd="1" destOrd="0" presId="urn:microsoft.com/office/officeart/2018/2/layout/IconVerticalSolidList"/>
    <dgm:cxn modelId="{34E447C7-5523-480E-A73A-830B943FB640}" type="presParOf" srcId="{7D9F189B-8D82-4B3F-916A-D116E3851E0A}" destId="{29AFA5F5-5410-411B-97F1-FD0D1F1E659A}" srcOrd="2" destOrd="0" presId="urn:microsoft.com/office/officeart/2018/2/layout/IconVerticalSolidList"/>
    <dgm:cxn modelId="{F2D62659-B8DF-4FC1-82D7-AB98396EA7B4}" type="presParOf" srcId="{29AFA5F5-5410-411B-97F1-FD0D1F1E659A}" destId="{6FA94B1E-EDF5-4DBF-8BC0-61615882829F}" srcOrd="0" destOrd="0" presId="urn:microsoft.com/office/officeart/2018/2/layout/IconVerticalSolidList"/>
    <dgm:cxn modelId="{EAF75972-48D4-460E-805A-39F77794BB30}" type="presParOf" srcId="{29AFA5F5-5410-411B-97F1-FD0D1F1E659A}" destId="{3653DFED-8F40-4377-BF85-0B728F591517}" srcOrd="1" destOrd="0" presId="urn:microsoft.com/office/officeart/2018/2/layout/IconVerticalSolidList"/>
    <dgm:cxn modelId="{B7B47F8A-EEF4-43BA-B2FC-239893A7FD69}" type="presParOf" srcId="{29AFA5F5-5410-411B-97F1-FD0D1F1E659A}" destId="{E7018057-5B8F-45EC-A5CD-94583833ED18}" srcOrd="2" destOrd="0" presId="urn:microsoft.com/office/officeart/2018/2/layout/IconVerticalSolidList"/>
    <dgm:cxn modelId="{B72B3636-A52E-493C-8017-5EB408F696F7}" type="presParOf" srcId="{29AFA5F5-5410-411B-97F1-FD0D1F1E659A}" destId="{2D964A57-33B8-4051-A1C0-04218A5E050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FE4BB-BAED-4D33-9668-AAFDF98C9618}">
      <dsp:nvSpPr>
        <dsp:cNvPr id="0" name=""/>
        <dsp:cNvSpPr/>
      </dsp:nvSpPr>
      <dsp:spPr>
        <a:xfrm>
          <a:off x="0" y="849991"/>
          <a:ext cx="5906181" cy="156921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899F4B-81C2-4CF2-85B9-AC4FD6CF46A5}">
      <dsp:nvSpPr>
        <dsp:cNvPr id="0" name=""/>
        <dsp:cNvSpPr/>
      </dsp:nvSpPr>
      <dsp:spPr>
        <a:xfrm>
          <a:off x="474687" y="1203065"/>
          <a:ext cx="863068" cy="86306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62FC42-FC9C-4E4B-B41A-37D9E983889D}">
      <dsp:nvSpPr>
        <dsp:cNvPr id="0" name=""/>
        <dsp:cNvSpPr/>
      </dsp:nvSpPr>
      <dsp:spPr>
        <a:xfrm>
          <a:off x="1812443" y="849991"/>
          <a:ext cx="4093737" cy="1569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075" tIns="166075" rIns="166075" bIns="16607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Collect five samples of requests in English. The requests can come from TV, movies, music, or real conversations.</a:t>
          </a:r>
        </a:p>
      </dsp:txBody>
      <dsp:txXfrm>
        <a:off x="1812443" y="849991"/>
        <a:ext cx="4093737" cy="1569215"/>
      </dsp:txXfrm>
    </dsp:sp>
    <dsp:sp modelId="{6FA94B1E-EDF5-4DBF-8BC0-61615882829F}">
      <dsp:nvSpPr>
        <dsp:cNvPr id="0" name=""/>
        <dsp:cNvSpPr/>
      </dsp:nvSpPr>
      <dsp:spPr>
        <a:xfrm>
          <a:off x="0" y="2811510"/>
          <a:ext cx="5906181" cy="156921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53DFED-8F40-4377-BF85-0B728F591517}">
      <dsp:nvSpPr>
        <dsp:cNvPr id="0" name=""/>
        <dsp:cNvSpPr/>
      </dsp:nvSpPr>
      <dsp:spPr>
        <a:xfrm>
          <a:off x="474687" y="3164584"/>
          <a:ext cx="863068" cy="86306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964A57-33B8-4051-A1C0-04218A5E0507}">
      <dsp:nvSpPr>
        <dsp:cNvPr id="0" name=""/>
        <dsp:cNvSpPr/>
      </dsp:nvSpPr>
      <dsp:spPr>
        <a:xfrm>
          <a:off x="1812443" y="2811510"/>
          <a:ext cx="4093737" cy="1569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075" tIns="166075" rIns="166075" bIns="16607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Next class, we will share our examples. 	</a:t>
          </a:r>
        </a:p>
      </dsp:txBody>
      <dsp:txXfrm>
        <a:off x="1812443" y="2811510"/>
        <a:ext cx="4093737" cy="15692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54A1A-5431-2043-8B2F-E45B3A2C5A5E}" type="datetimeFigureOut">
              <a:rPr lang="en-US" smtClean="0"/>
              <a:t>10/3/20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03741-E6C2-9F41-A701-F07FAC285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72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polite is called softening the request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703741-E6C2-9F41-A701-F07FAC285C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818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Notice how the polite sentence is way longer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703741-E6C2-9F41-A701-F07FAC285C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7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F0A04F6F-E59B-4570-91AA-60D0D48C634E}" type="datetimeFigureOut">
              <a:rPr lang="en-US" smtClean="0"/>
              <a:t>10/3/20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58F3F56-77BA-4D9F-9B26-EE177578C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101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04F6F-E59B-4570-91AA-60D0D48C634E}" type="datetimeFigureOut">
              <a:rPr lang="en-US" smtClean="0"/>
              <a:t>10/3/20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F3F56-77BA-4D9F-9B26-EE177578C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594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04F6F-E59B-4570-91AA-60D0D48C634E}" type="datetimeFigureOut">
              <a:rPr lang="en-US" smtClean="0"/>
              <a:t>10/3/20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F3F56-77BA-4D9F-9B26-EE177578C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3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04F6F-E59B-4570-91AA-60D0D48C634E}" type="datetimeFigureOut">
              <a:rPr lang="en-US" smtClean="0"/>
              <a:t>10/3/20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F3F56-77BA-4D9F-9B26-EE177578C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22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0A04F6F-E59B-4570-91AA-60D0D48C634E}" type="datetimeFigureOut">
              <a:rPr lang="en-US" smtClean="0"/>
              <a:t>10/3/20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E58F3F56-77BA-4D9F-9B26-EE177578C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5006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04F6F-E59B-4570-91AA-60D0D48C634E}" type="datetimeFigureOut">
              <a:rPr lang="en-US" smtClean="0"/>
              <a:t>10/3/20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F3F56-77BA-4D9F-9B26-EE177578C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25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04F6F-E59B-4570-91AA-60D0D48C634E}" type="datetimeFigureOut">
              <a:rPr lang="en-US" smtClean="0"/>
              <a:t>10/3/20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F3F56-77BA-4D9F-9B26-EE177578C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166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04F6F-E59B-4570-91AA-60D0D48C634E}" type="datetimeFigureOut">
              <a:rPr lang="en-US" smtClean="0"/>
              <a:t>10/3/20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F3F56-77BA-4D9F-9B26-EE177578C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46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04F6F-E59B-4570-91AA-60D0D48C634E}" type="datetimeFigureOut">
              <a:rPr lang="en-US" smtClean="0"/>
              <a:t>10/3/20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F3F56-77BA-4D9F-9B26-EE177578C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313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04F6F-E59B-4570-91AA-60D0D48C634E}" type="datetimeFigureOut">
              <a:rPr lang="en-US" smtClean="0"/>
              <a:t>10/3/20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58F3F56-77BA-4D9F-9B26-EE177578CBD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15252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F0A04F6F-E59B-4570-91AA-60D0D48C634E}" type="datetimeFigureOut">
              <a:rPr lang="en-US" smtClean="0"/>
              <a:t>10/3/20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58F3F56-77BA-4D9F-9B26-EE177578CBD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03772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0A04F6F-E59B-4570-91AA-60D0D48C634E}" type="datetimeFigureOut">
              <a:rPr lang="en-US" smtClean="0"/>
              <a:t>10/3/20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58F3F56-77BA-4D9F-9B26-EE177578C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23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5BB3A-AA9A-424D-B732-0A8F70B9A9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Requests</a:t>
            </a:r>
            <a:br>
              <a:rPr lang="en-US" dirty="0"/>
            </a:br>
            <a:r>
              <a:rPr lang="en-US" sz="5400" dirty="0"/>
              <a:t>The power of words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D9403F-7487-44A1-B38A-55F111C76E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Sara Hanson-Lynn</a:t>
            </a:r>
          </a:p>
          <a:p>
            <a:r>
              <a:rPr lang="en-US" dirty="0"/>
              <a:t>Pragmatics, Chapter 3</a:t>
            </a:r>
          </a:p>
        </p:txBody>
      </p:sp>
    </p:spTree>
    <p:extLst>
      <p:ext uri="{BB962C8B-B14F-4D97-AF65-F5344CB8AC3E}">
        <p14:creationId xmlns:p14="http://schemas.microsoft.com/office/powerpoint/2010/main" val="3456511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7F070-1462-A848-A67D-D1D561F2C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your own situation!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B936A-C13B-BD46-BA7E-CFAE1C773C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014194"/>
            <a:ext cx="9930384" cy="3749040"/>
          </a:xfrm>
        </p:spPr>
        <p:txBody>
          <a:bodyPr>
            <a:normAutofit/>
          </a:bodyPr>
          <a:lstStyle/>
          <a:p>
            <a:r>
              <a:rPr lang="en-US" sz="2200" dirty="0"/>
              <a:t>Go into breakout rooms to create your own situation for another group to respond to.</a:t>
            </a:r>
          </a:p>
          <a:p>
            <a:r>
              <a:rPr lang="en-US" sz="2200" dirty="0"/>
              <a:t>Where does the situation take place?</a:t>
            </a:r>
          </a:p>
          <a:p>
            <a:r>
              <a:rPr lang="en-US" sz="2200" dirty="0"/>
              <a:t>What is happening?</a:t>
            </a:r>
          </a:p>
          <a:p>
            <a:r>
              <a:rPr lang="en-US" sz="2200" dirty="0"/>
              <a:t>Who are you talking to?</a:t>
            </a:r>
          </a:p>
        </p:txBody>
      </p:sp>
    </p:spTree>
    <p:extLst>
      <p:ext uri="{BB962C8B-B14F-4D97-AF65-F5344CB8AC3E}">
        <p14:creationId xmlns:p14="http://schemas.microsoft.com/office/powerpoint/2010/main" val="2204081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8B819-2687-634E-A9A6-C38A9255C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YOUR 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B3B9B-A2C1-2140-AE35-E9F934118F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6341" y="1860699"/>
            <a:ext cx="10288859" cy="4495496"/>
          </a:xfrm>
        </p:spPr>
        <p:txBody>
          <a:bodyPr>
            <a:normAutofit/>
          </a:bodyPr>
          <a:lstStyle/>
          <a:p>
            <a:r>
              <a:rPr lang="en-US" dirty="0"/>
              <a:t>How do you respond? Indirect, hint, or direct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Situation #1: You have a job interview, but you can’t arrive. So, you want to know if the boss can interview you at a different day.</a:t>
            </a:r>
          </a:p>
          <a:p>
            <a:r>
              <a:rPr lang="en-US" dirty="0"/>
              <a:t>Indirect: Something unexpected happened, so I would like to know if you could change the interview for another day, please?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Situation#2: You are in your house and the </a:t>
            </a:r>
            <a:r>
              <a:rPr lang="en-US" b="1" dirty="0" err="1"/>
              <a:t>wifi</a:t>
            </a:r>
            <a:r>
              <a:rPr lang="en-US" b="1" dirty="0"/>
              <a:t> service shut down. So, you go to your neighbor and ask for their </a:t>
            </a:r>
            <a:r>
              <a:rPr lang="en-US" b="1" dirty="0" err="1"/>
              <a:t>wifi</a:t>
            </a:r>
            <a:r>
              <a:rPr lang="en-US" b="1" dirty="0"/>
              <a:t> password. How could you ask for the </a:t>
            </a:r>
            <a:r>
              <a:rPr lang="en-US" b="1" dirty="0" err="1"/>
              <a:t>wifi</a:t>
            </a:r>
            <a:r>
              <a:rPr lang="en-US" b="1" dirty="0"/>
              <a:t> password?</a:t>
            </a:r>
          </a:p>
          <a:p>
            <a:r>
              <a:rPr lang="en-US" dirty="0"/>
              <a:t>Hint: Hey neighbor! I’m frustrated because I have work that I need to do but my </a:t>
            </a:r>
            <a:r>
              <a:rPr lang="en-US" dirty="0" err="1"/>
              <a:t>wifi</a:t>
            </a:r>
            <a:r>
              <a:rPr lang="en-US" dirty="0"/>
              <a:t> is dead.</a:t>
            </a:r>
          </a:p>
          <a:p>
            <a:r>
              <a:rPr lang="en-US" dirty="0"/>
              <a:t>Indirect: My </a:t>
            </a:r>
            <a:r>
              <a:rPr lang="en-US" dirty="0" err="1"/>
              <a:t>wifi</a:t>
            </a:r>
            <a:r>
              <a:rPr lang="en-US" dirty="0"/>
              <a:t> turned off, could I please use your internet for a little bit?</a:t>
            </a:r>
          </a:p>
        </p:txBody>
      </p:sp>
    </p:spTree>
    <p:extLst>
      <p:ext uri="{BB962C8B-B14F-4D97-AF65-F5344CB8AC3E}">
        <p14:creationId xmlns:p14="http://schemas.microsoft.com/office/powerpoint/2010/main" val="2465999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8B819-2687-634E-A9A6-C38A9255C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YOUR 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B3B9B-A2C1-2140-AE35-E9F934118F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6341" y="2103119"/>
            <a:ext cx="10288859" cy="4253075"/>
          </a:xfrm>
        </p:spPr>
        <p:txBody>
          <a:bodyPr>
            <a:normAutofit/>
          </a:bodyPr>
          <a:lstStyle/>
          <a:p>
            <a:r>
              <a:rPr lang="en-US" dirty="0"/>
              <a:t>How do you respond? Indirect, hint, or direct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Situation #3: Your kid told you that John is bullying him. So, you need to ask the teacher for a meeting involving the principal and John’s parents.</a:t>
            </a:r>
          </a:p>
          <a:p>
            <a:r>
              <a:rPr lang="en-US" dirty="0"/>
              <a:t>Indirect: My kid said that John is bullying him. Could I have a meeting with the principal and his parents, please?</a:t>
            </a:r>
          </a:p>
          <a:p>
            <a:r>
              <a:rPr lang="en-US" dirty="0"/>
              <a:t>Direct: I want a meeting with the principal and John’s parents.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52691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55F7F3-3A58-4BBB-95C7-CF706F9FF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E3D314-6F93-4D91-8C0F-E92657F46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7A0A58-0C37-4173-93D3-E8B76AD24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SEVEN: Homework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CAD9C84E-B0CE-45C3-97B7-858AB95B63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6280437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8541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E0F1E-7A96-4BAA-9207-C5E8F103E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302A6-972C-4BFD-A7C5-B22C48D712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Eslami</a:t>
            </a:r>
            <a:r>
              <a:rPr lang="en-US" dirty="0"/>
              <a:t>, Z. R., McLeod, K. D. (2010). It’s 8 O’clock in the Morning—Are You Watching 	Television? Teaching Indirect Requests. In </a:t>
            </a:r>
            <a:r>
              <a:rPr lang="en-US" i="1" dirty="0"/>
              <a:t>Pragmatics: Teaching Speech Acts</a:t>
            </a:r>
            <a:r>
              <a:rPr lang="en-US" dirty="0"/>
              <a:t>. 	(pp19-28). Mattoon, IL: United Graphics, Inc.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Holmes, J. (2013). </a:t>
            </a:r>
            <a:r>
              <a:rPr lang="en-US" i="1" dirty="0"/>
              <a:t>An Introduction to Sociolinguistics</a:t>
            </a:r>
            <a:r>
              <a:rPr lang="en-US" dirty="0"/>
              <a:t>. Abingdon, Oxon: Routledge.</a:t>
            </a:r>
          </a:p>
        </p:txBody>
      </p:sp>
    </p:spTree>
    <p:extLst>
      <p:ext uri="{BB962C8B-B14F-4D97-AF65-F5344CB8AC3E}">
        <p14:creationId xmlns:p14="http://schemas.microsoft.com/office/powerpoint/2010/main" val="1385557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outdoor, grass, laying, sitting&#10;&#10;Description automatically generated">
            <a:extLst>
              <a:ext uri="{FF2B5EF4-FFF2-40B4-BE49-F238E27FC236}">
                <a16:creationId xmlns:a16="http://schemas.microsoft.com/office/drawing/2014/main" id="{ECF0536D-CA90-FF4B-92A1-F6F6C047D6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1" r="-2" b="1326"/>
          <a:stretch/>
        </p:blipFill>
        <p:spPr>
          <a:xfrm rot="5400000">
            <a:off x="6708323" y="1366792"/>
            <a:ext cx="6382512" cy="412441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91D1FF4-7F97-4936-9A4C-9FB71D8FB4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7744" y="237744"/>
            <a:ext cx="7652977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4E948C-22FA-6546-AD0E-A30E8AD42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268" y="882488"/>
            <a:ext cx="6281928" cy="174418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WELCOME BACK! IT’S WEEK 3! </a:t>
            </a:r>
            <a:r>
              <a:rPr lang="en-US" b="1" dirty="0">
                <a:sym typeface="Segoe UI Emoji" panose="020B0502040204020203" pitchFamily="34" charset="0"/>
              </a:rPr>
              <a:t>😊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165014-E14B-5546-9CF4-345A0BEB5719}"/>
              </a:ext>
            </a:extLst>
          </p:cNvPr>
          <p:cNvSpPr txBox="1"/>
          <p:nvPr/>
        </p:nvSpPr>
        <p:spPr>
          <a:xfrm>
            <a:off x="923268" y="2802578"/>
            <a:ext cx="62819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200" dirty="0"/>
              <a:t>Type your high of the week into the chat.</a:t>
            </a:r>
          </a:p>
          <a:p>
            <a:pPr marL="742950" lvl="1" indent="-285750">
              <a:buFontTx/>
              <a:buChar char="-"/>
            </a:pPr>
            <a:r>
              <a:rPr lang="en-US" sz="2200" dirty="0"/>
              <a:t>High: something that went good/something that you enjoyed this week</a:t>
            </a:r>
          </a:p>
        </p:txBody>
      </p:sp>
    </p:spTree>
    <p:extLst>
      <p:ext uri="{BB962C8B-B14F-4D97-AF65-F5344CB8AC3E}">
        <p14:creationId xmlns:p14="http://schemas.microsoft.com/office/powerpoint/2010/main" val="2057792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7052A-A9DC-724E-96B5-F0A65F9E8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800" b="1" dirty="0"/>
              <a:t>Warm up</a:t>
            </a:r>
            <a:br>
              <a:rPr lang="en-US" sz="3800" dirty="0"/>
            </a:br>
            <a:r>
              <a:rPr lang="en-US" sz="3800" dirty="0"/>
              <a:t>Match the Sentence to the Correct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8634D-DEF0-C04E-9AF5-0521A27EA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3441696"/>
            <a:ext cx="6309360" cy="185067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Turn the lights on. __a____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Um, I can’t see.  ____c____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Can you please turn the lights </a:t>
            </a:r>
            <a:r>
              <a:rPr lang="en-US" sz="2200" dirty="0" err="1"/>
              <a:t>on?___b</a:t>
            </a:r>
            <a:r>
              <a:rPr lang="en-US" sz="2200" dirty="0"/>
              <a:t>__</a:t>
            </a:r>
          </a:p>
          <a:p>
            <a:endParaRPr lang="en-US" sz="2200" dirty="0"/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62EF8C-0FEE-3F42-A3CE-73D998DD3150}"/>
              </a:ext>
            </a:extLst>
          </p:cNvPr>
          <p:cNvSpPr txBox="1"/>
          <p:nvPr/>
        </p:nvSpPr>
        <p:spPr>
          <a:xfrm>
            <a:off x="7221780" y="3540484"/>
            <a:ext cx="40687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00100" lvl="1" indent="-342900">
              <a:buFont typeface="+mj-lt"/>
              <a:buAutoNum type="alphaLcParenR"/>
            </a:pPr>
            <a:r>
              <a:rPr lang="en-US" sz="2200" dirty="0"/>
              <a:t>Direct Imperative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2200" dirty="0"/>
              <a:t>Indirect Question Form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2200" dirty="0"/>
              <a:t>Indirect Hint</a:t>
            </a:r>
          </a:p>
          <a:p>
            <a:pPr marL="342900" indent="-342900">
              <a:buFont typeface="+mj-lt"/>
              <a:buAutoNum type="alphaLcParenR"/>
            </a:pPr>
            <a:endParaRPr lang="en-US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704174-BCD7-5046-A8A6-8A8641E587BF}"/>
              </a:ext>
            </a:extLst>
          </p:cNvPr>
          <p:cNvSpPr txBox="1"/>
          <p:nvPr/>
        </p:nvSpPr>
        <p:spPr>
          <a:xfrm>
            <a:off x="3840480" y="5830685"/>
            <a:ext cx="4511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Which option is the most polite? </a:t>
            </a:r>
          </a:p>
          <a:p>
            <a:endParaRPr lang="en-US" sz="2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E52147-9E4F-6241-BC59-FE3D4FA5D418}"/>
              </a:ext>
            </a:extLst>
          </p:cNvPr>
          <p:cNvSpPr txBox="1"/>
          <p:nvPr/>
        </p:nvSpPr>
        <p:spPr>
          <a:xfrm>
            <a:off x="1525678" y="2195492"/>
            <a:ext cx="91406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To request: to ask for an action, object, information, or permission.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729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F4D04-8360-4DAA-93FE-C21DD8384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874" y="892120"/>
            <a:ext cx="5447250" cy="1645920"/>
          </a:xfrm>
        </p:spPr>
        <p:txBody>
          <a:bodyPr>
            <a:normAutofit/>
          </a:bodyPr>
          <a:lstStyle/>
          <a:p>
            <a:r>
              <a:rPr lang="en-US" dirty="0"/>
              <a:t>THREE: Softening requests</a:t>
            </a:r>
          </a:p>
        </p:txBody>
      </p:sp>
      <p:sp>
        <p:nvSpPr>
          <p:cNvPr id="3078" name="Rectangle 136">
            <a:extLst>
              <a:ext uri="{FF2B5EF4-FFF2-40B4-BE49-F238E27FC236}">
                <a16:creationId xmlns:a16="http://schemas.microsoft.com/office/drawing/2014/main" id="{6FF45042-AEC9-4B91-860A-994157883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526142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9" name="Rectangle 138">
            <a:extLst>
              <a:ext uri="{FF2B5EF4-FFF2-40B4-BE49-F238E27FC236}">
                <a16:creationId xmlns:a16="http://schemas.microsoft.com/office/drawing/2014/main" id="{6AB7BCF8-0384-41F0-BF6F-C8642DBCD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126" y="643464"/>
            <a:ext cx="3969458" cy="557107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3076" name="Picture 4" descr="Resultado de imagen para talking to superior">
            <a:extLst>
              <a:ext uri="{FF2B5EF4-FFF2-40B4-BE49-F238E27FC236}">
                <a16:creationId xmlns:a16="http://schemas.microsoft.com/office/drawing/2014/main" id="{0048E8ED-003D-4C42-B783-D0D0697C55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09"/>
          <a:stretch/>
        </p:blipFill>
        <p:spPr bwMode="auto">
          <a:xfrm>
            <a:off x="1449875" y="1045799"/>
            <a:ext cx="2357941" cy="229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esultado de imagen para kindness is like sugar">
            <a:extLst>
              <a:ext uri="{FF2B5EF4-FFF2-40B4-BE49-F238E27FC236}">
                <a16:creationId xmlns:a16="http://schemas.microsoft.com/office/drawing/2014/main" id="{0C0DA1B9-BAE5-48DC-88E4-DBBA7E5ABF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8" t="17184" r="12253" b="25412"/>
          <a:stretch/>
        </p:blipFill>
        <p:spPr bwMode="auto">
          <a:xfrm>
            <a:off x="971516" y="3509431"/>
            <a:ext cx="3336676" cy="253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08C82-E3B1-4240-B13F-A6AE1ECA4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7873" y="2679192"/>
            <a:ext cx="5447251" cy="3291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*Cultural tip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In English, I want to soften the request if: 		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It is a big request			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I don’t know the person very well	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They have higher status than me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I want to sound polite	</a:t>
            </a:r>
          </a:p>
        </p:txBody>
      </p:sp>
    </p:spTree>
    <p:extLst>
      <p:ext uri="{BB962C8B-B14F-4D97-AF65-F5344CB8AC3E}">
        <p14:creationId xmlns:p14="http://schemas.microsoft.com/office/powerpoint/2010/main" val="3004135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FAE05-037D-0A45-92C4-652FA2CA2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we make our requests more formal or polite?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9671D-2E29-D04C-B4D9-BDE348C736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dirty="0"/>
              <a:t>“Come here.” </a:t>
            </a:r>
          </a:p>
          <a:p>
            <a:pPr marL="0" indent="0">
              <a:lnSpc>
                <a:spcPct val="90000"/>
              </a:lnSpc>
              <a:buNone/>
            </a:pPr>
            <a:endParaRPr lang="en-US" sz="2200" dirty="0"/>
          </a:p>
          <a:p>
            <a:pPr marL="0" indent="0">
              <a:lnSpc>
                <a:spcPct val="90000"/>
              </a:lnSpc>
              <a:buNone/>
            </a:pP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200" dirty="0"/>
              <a:t>“Turn down the music” </a:t>
            </a:r>
          </a:p>
          <a:p>
            <a:pPr marL="0" indent="0">
              <a:lnSpc>
                <a:spcPct val="90000"/>
              </a:lnSpc>
              <a:buNone/>
            </a:pPr>
            <a:endParaRPr lang="en-US" sz="2200" dirty="0"/>
          </a:p>
          <a:p>
            <a:pPr marL="0" indent="0">
              <a:lnSpc>
                <a:spcPct val="90000"/>
              </a:lnSpc>
              <a:buNone/>
            </a:pP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200" dirty="0"/>
              <a:t>“I </a:t>
            </a:r>
            <a:r>
              <a:rPr lang="en-US" sz="2200" u="sng" dirty="0"/>
              <a:t>only</a:t>
            </a:r>
            <a:r>
              <a:rPr lang="en-US" sz="2200" dirty="0"/>
              <a:t> need to talk to you for </a:t>
            </a:r>
            <a:r>
              <a:rPr lang="en-US" sz="2200" u="sng" dirty="0"/>
              <a:t>five minutes</a:t>
            </a:r>
            <a:r>
              <a:rPr lang="en-US" sz="2200" dirty="0"/>
              <a:t>, </a:t>
            </a:r>
            <a:r>
              <a:rPr lang="en-US" sz="2200" u="sng" dirty="0"/>
              <a:t>OK</a:t>
            </a:r>
            <a:r>
              <a:rPr lang="en-US" sz="2200" dirty="0"/>
              <a:t>?”</a:t>
            </a:r>
          </a:p>
          <a:p>
            <a:endParaRPr lang="en-US" sz="2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80C8C6-F1B6-A24D-BD17-FE49E195D8F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“</a:t>
            </a:r>
            <a:r>
              <a:rPr lang="en-US" sz="2200" u="sng" dirty="0"/>
              <a:t>Um</a:t>
            </a:r>
            <a:r>
              <a:rPr lang="en-US" sz="2200" dirty="0"/>
              <a:t>, </a:t>
            </a:r>
            <a:r>
              <a:rPr lang="en-US" sz="2200" u="sng" dirty="0"/>
              <a:t>could you please </a:t>
            </a:r>
            <a:r>
              <a:rPr lang="en-US" sz="2200" dirty="0"/>
              <a:t>come here?”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“</a:t>
            </a:r>
            <a:r>
              <a:rPr lang="en-US" sz="2200" u="sng" dirty="0"/>
              <a:t>Could</a:t>
            </a:r>
            <a:r>
              <a:rPr lang="en-US" sz="2200" dirty="0"/>
              <a:t> you turn the music down </a:t>
            </a:r>
            <a:r>
              <a:rPr lang="en-US" sz="2200" u="sng" dirty="0"/>
              <a:t>just a little bit</a:t>
            </a:r>
            <a:r>
              <a:rPr lang="en-US" sz="2200" dirty="0"/>
              <a:t>?”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“I need to talk to you.”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446CD9-3A6E-C348-BFD8-A91C0C04E421}"/>
              </a:ext>
            </a:extLst>
          </p:cNvPr>
          <p:cNvSpPr txBox="1"/>
          <p:nvPr/>
        </p:nvSpPr>
        <p:spPr>
          <a:xfrm>
            <a:off x="2723883" y="5725642"/>
            <a:ext cx="61955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What words are used to soften the requests?</a:t>
            </a:r>
          </a:p>
        </p:txBody>
      </p:sp>
    </p:spTree>
    <p:extLst>
      <p:ext uri="{BB962C8B-B14F-4D97-AF65-F5344CB8AC3E}">
        <p14:creationId xmlns:p14="http://schemas.microsoft.com/office/powerpoint/2010/main" val="3393030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83159-0C4E-47B1-9598-D29078A32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7206" y="805445"/>
            <a:ext cx="5447250" cy="1645920"/>
          </a:xfrm>
        </p:spPr>
        <p:txBody>
          <a:bodyPr>
            <a:normAutofit/>
          </a:bodyPr>
          <a:lstStyle/>
          <a:p>
            <a:r>
              <a:rPr lang="en-US" dirty="0"/>
              <a:t>FIVE: Words used to soften requests</a:t>
            </a:r>
          </a:p>
        </p:txBody>
      </p:sp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D0F855A-98FA-41E5-8976-787A8690E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52614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A493706-A3B2-4593-A398-29AC3D7A2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8" y="643464"/>
            <a:ext cx="3969458" cy="557107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5127" name="Rectangle 74">
            <a:extLst>
              <a:ext uri="{FF2B5EF4-FFF2-40B4-BE49-F238E27FC236}">
                <a16:creationId xmlns:a16="http://schemas.microsoft.com/office/drawing/2014/main" id="{F43DCF1D-3F7D-4691-B400-C60B485F2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883" y="805445"/>
            <a:ext cx="3616369" cy="524449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5122" name="Picture 2" descr="Resultado de imagen para please">
            <a:extLst>
              <a:ext uri="{FF2B5EF4-FFF2-40B4-BE49-F238E27FC236}">
                <a16:creationId xmlns:a16="http://schemas.microsoft.com/office/drawing/2014/main" id="{008E9174-76A2-4163-97E8-B08055EA3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4673" y="1823904"/>
            <a:ext cx="3000193" cy="320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46164-576F-4BF8-B0E2-2F7269FA6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290" y="2679192"/>
            <a:ext cx="6120882" cy="3665624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In addition to phrases, we can use words like: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highlight>
                  <a:srgbClr val="FFFF00"/>
                </a:highlight>
              </a:rPr>
              <a:t>Please, just, um, only, OK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For example: 	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“</a:t>
            </a:r>
            <a:r>
              <a:rPr lang="en-US" sz="2000" u="sng" dirty="0"/>
              <a:t>Um</a:t>
            </a:r>
            <a:r>
              <a:rPr lang="en-US" sz="2000" dirty="0"/>
              <a:t>, could you </a:t>
            </a:r>
            <a:r>
              <a:rPr lang="en-US" sz="2000" u="sng" dirty="0"/>
              <a:t>please</a:t>
            </a:r>
            <a:r>
              <a:rPr lang="en-US" sz="2000" dirty="0"/>
              <a:t> come here?”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“Could you turn the music down </a:t>
            </a:r>
            <a:r>
              <a:rPr lang="en-US" sz="2000" u="sng" dirty="0"/>
              <a:t>just</a:t>
            </a:r>
            <a:r>
              <a:rPr lang="en-US" sz="2000" dirty="0"/>
              <a:t> a little bit?”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“I </a:t>
            </a:r>
            <a:r>
              <a:rPr lang="en-US" sz="2000" u="sng" dirty="0"/>
              <a:t>only</a:t>
            </a:r>
            <a:r>
              <a:rPr lang="en-US" sz="2000" dirty="0"/>
              <a:t> need to talk to you for five minutes, </a:t>
            </a:r>
            <a:r>
              <a:rPr lang="en-US" sz="2000" u="sng" dirty="0"/>
              <a:t>OK</a:t>
            </a:r>
            <a:r>
              <a:rPr lang="en-US" sz="2000" dirty="0"/>
              <a:t>?”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181462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463B9A0-C42E-402C-9AD1-9DAE53361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69235B-22DB-4231-8291-D64DA2CDE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AE40DA-1F5A-4A1A-89CA-2BC620DCD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D73EC9-E7F9-1340-8E83-F8E9A1FC87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80"/>
          <a:stretch/>
        </p:blipFill>
        <p:spPr>
          <a:xfrm>
            <a:off x="2341220" y="794269"/>
            <a:ext cx="7509560" cy="526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761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F4C91-9703-C844-87A3-44642FA4F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respond?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0E96B-0EA4-BD4B-9ABB-B9C43D1AD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578608"/>
            <a:ext cx="10058400" cy="3931920"/>
          </a:xfrm>
        </p:spPr>
        <p:txBody>
          <a:bodyPr/>
          <a:lstStyle/>
          <a:p>
            <a:r>
              <a:rPr lang="en-US" b="1" dirty="0"/>
              <a:t>Situation #1 :</a:t>
            </a:r>
            <a:r>
              <a:rPr lang="en-US" dirty="0"/>
              <a:t> Your child’s teacher wants to meet with you. She tells you a time to meet, but you are busy. How do you ask to meet at a different time?</a:t>
            </a:r>
          </a:p>
          <a:p>
            <a:r>
              <a:rPr lang="en-US" dirty="0"/>
              <a:t>Direct: ____I can’t meet with you at that time. Meet me at 2pm instead.______________</a:t>
            </a:r>
          </a:p>
          <a:p>
            <a:r>
              <a:rPr lang="en-US" dirty="0">
                <a:highlight>
                  <a:srgbClr val="FFFF00"/>
                </a:highlight>
              </a:rPr>
              <a:t>Indirect: </a:t>
            </a:r>
            <a:r>
              <a:rPr lang="en-US" dirty="0"/>
              <a:t>_____I’m busy at that time. Could we meet at another time?_________</a:t>
            </a:r>
          </a:p>
          <a:p>
            <a:r>
              <a:rPr lang="en-US" dirty="0"/>
              <a:t>Hint: ____I think I have something at that time.________________________________________ </a:t>
            </a:r>
          </a:p>
        </p:txBody>
      </p:sp>
    </p:spTree>
    <p:extLst>
      <p:ext uri="{BB962C8B-B14F-4D97-AF65-F5344CB8AC3E}">
        <p14:creationId xmlns:p14="http://schemas.microsoft.com/office/powerpoint/2010/main" val="3773355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8B819-2687-634E-A9A6-C38A9255C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respond?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B3B9B-A2C1-2140-AE35-E9F934118F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6341" y="2103119"/>
            <a:ext cx="10288859" cy="4253075"/>
          </a:xfrm>
        </p:spPr>
        <p:txBody>
          <a:bodyPr>
            <a:normAutofit/>
          </a:bodyPr>
          <a:lstStyle/>
          <a:p>
            <a:r>
              <a:rPr lang="en-US" b="1" dirty="0"/>
              <a:t>Situation #2: </a:t>
            </a:r>
            <a:r>
              <a:rPr lang="en-US" dirty="0"/>
              <a:t>Your child is sick and cannot go to school. How do you ask the teacher to send the missed assignments?</a:t>
            </a:r>
          </a:p>
          <a:p>
            <a:r>
              <a:rPr lang="en-US" b="1" dirty="0"/>
              <a:t> </a:t>
            </a:r>
            <a:r>
              <a:rPr lang="en-US" dirty="0"/>
              <a:t>Direct: _______Send the assignments to my email.__________________________________</a:t>
            </a:r>
          </a:p>
          <a:p>
            <a:r>
              <a:rPr lang="en-US" dirty="0">
                <a:highlight>
                  <a:srgbClr val="FFFF00"/>
                </a:highlight>
              </a:rPr>
              <a:t>Indirect:</a:t>
            </a:r>
            <a:r>
              <a:rPr lang="en-US" dirty="0"/>
              <a:t> _______Could you send the assignments to my email, please?___________________</a:t>
            </a:r>
          </a:p>
          <a:p>
            <a:r>
              <a:rPr lang="en-US" dirty="0"/>
              <a:t>Hint: ________I don’t want my child to miss the assignment._____________________________ </a:t>
            </a:r>
          </a:p>
          <a:p>
            <a:endParaRPr lang="en-US" dirty="0"/>
          </a:p>
          <a:p>
            <a:r>
              <a:rPr lang="en-US" b="1" dirty="0"/>
              <a:t>Situation#3: </a:t>
            </a:r>
            <a:r>
              <a:rPr lang="en-US" dirty="0"/>
              <a:t>Create your own!</a:t>
            </a:r>
          </a:p>
          <a:p>
            <a:r>
              <a:rPr lang="en-US" dirty="0"/>
              <a:t>Direct: ________________________________________________________________________</a:t>
            </a:r>
          </a:p>
          <a:p>
            <a:r>
              <a:rPr lang="en-US" dirty="0"/>
              <a:t>Indirect: _______________________________________________________________________</a:t>
            </a:r>
          </a:p>
          <a:p>
            <a:r>
              <a:rPr lang="en-US" dirty="0"/>
              <a:t>Hint: _________________________________________________________________________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814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1066</TotalTime>
  <Words>870</Words>
  <Application>Microsoft Macintosh PowerPoint</Application>
  <PresentationFormat>Widescreen</PresentationFormat>
  <Paragraphs>93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Century Gothic</vt:lpstr>
      <vt:lpstr>Garamond</vt:lpstr>
      <vt:lpstr>Savon</vt:lpstr>
      <vt:lpstr>Requests The power of words</vt:lpstr>
      <vt:lpstr>WELCOME BACK! IT’S WEEK 3! 😊</vt:lpstr>
      <vt:lpstr>Warm up Match the Sentence to the Correct Form</vt:lpstr>
      <vt:lpstr>THREE: Softening requests</vt:lpstr>
      <vt:lpstr>How do we make our requests more formal or polite?</vt:lpstr>
      <vt:lpstr>FIVE: Words used to soften requests</vt:lpstr>
      <vt:lpstr>PowerPoint Presentation</vt:lpstr>
      <vt:lpstr>How do you respond?</vt:lpstr>
      <vt:lpstr>How do you respond?</vt:lpstr>
      <vt:lpstr>Create your own situation!</vt:lpstr>
      <vt:lpstr>CREATE YOUR OWN</vt:lpstr>
      <vt:lpstr>CREATE YOUR OWN</vt:lpstr>
      <vt:lpstr>SEVEN: Homework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Requests The power of words</dc:title>
  <dc:creator>Bartol, Dela Brianna</dc:creator>
  <cp:lastModifiedBy>Bartol, Dela Brianna</cp:lastModifiedBy>
  <cp:revision>10</cp:revision>
  <dcterms:created xsi:type="dcterms:W3CDTF">2020-09-30T20:48:25Z</dcterms:created>
  <dcterms:modified xsi:type="dcterms:W3CDTF">2020-10-03T21:42:35Z</dcterms:modified>
</cp:coreProperties>
</file>