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31" r:id="rId1"/>
  </p:sldMasterIdLst>
  <p:notesMasterIdLst>
    <p:notesMasterId r:id="rId33"/>
  </p:notesMasterIdLst>
  <p:sldIdLst>
    <p:sldId id="256" r:id="rId2"/>
    <p:sldId id="304" r:id="rId3"/>
    <p:sldId id="291" r:id="rId4"/>
    <p:sldId id="264" r:id="rId5"/>
    <p:sldId id="305" r:id="rId6"/>
    <p:sldId id="306" r:id="rId7"/>
    <p:sldId id="292" r:id="rId8"/>
    <p:sldId id="308" r:id="rId9"/>
    <p:sldId id="293" r:id="rId10"/>
    <p:sldId id="338" r:id="rId11"/>
    <p:sldId id="281" r:id="rId12"/>
    <p:sldId id="282" r:id="rId13"/>
    <p:sldId id="283" r:id="rId14"/>
    <p:sldId id="299" r:id="rId15"/>
    <p:sldId id="340" r:id="rId16"/>
    <p:sldId id="268" r:id="rId17"/>
    <p:sldId id="294" r:id="rId18"/>
    <p:sldId id="313" r:id="rId19"/>
    <p:sldId id="330" r:id="rId20"/>
    <p:sldId id="310" r:id="rId21"/>
    <p:sldId id="311" r:id="rId22"/>
    <p:sldId id="312" r:id="rId23"/>
    <p:sldId id="295" r:id="rId24"/>
    <p:sldId id="296" r:id="rId25"/>
    <p:sldId id="341" r:id="rId26"/>
    <p:sldId id="265" r:id="rId27"/>
    <p:sldId id="266" r:id="rId28"/>
    <p:sldId id="285" r:id="rId29"/>
    <p:sldId id="348" r:id="rId30"/>
    <p:sldId id="297" r:id="rId31"/>
    <p:sldId id="298" r:id="rId32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F8F8F8"/>
    <a:srgbClr val="F0F0F0"/>
    <a:srgbClr val="EAEAEA"/>
    <a:srgbClr val="B2B2B2"/>
    <a:srgbClr val="666699"/>
    <a:srgbClr val="969696"/>
    <a:srgbClr val="808080"/>
    <a:srgbClr val="C0C0C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2" autoAdjust="0"/>
    <p:restoredTop sz="94250" autoAdjust="0"/>
  </p:normalViewPr>
  <p:slideViewPr>
    <p:cSldViewPr snapToGrid="0">
      <p:cViewPr varScale="1">
        <p:scale>
          <a:sx n="72" d="100"/>
          <a:sy n="72" d="100"/>
        </p:scale>
        <p:origin x="7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5E081-95DC-4588-979F-463272073616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68B7A-852D-4E46-A29B-9815E816F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4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968B7A-852D-4E46-A29B-9815E816FA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6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38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87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8821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7171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68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02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65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78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79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94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0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7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6570-FFF6-4BF1-8240-B9ECB9950B42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445837-351B-4034-B20D-1CD25513A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782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132" r:id="rId1"/>
    <p:sldLayoutId id="2147485133" r:id="rId2"/>
    <p:sldLayoutId id="2147485134" r:id="rId3"/>
    <p:sldLayoutId id="2147485135" r:id="rId4"/>
    <p:sldLayoutId id="2147485136" r:id="rId5"/>
    <p:sldLayoutId id="2147485137" r:id="rId6"/>
    <p:sldLayoutId id="2147485138" r:id="rId7"/>
    <p:sldLayoutId id="2147485139" r:id="rId8"/>
    <p:sldLayoutId id="2147485140" r:id="rId9"/>
    <p:sldLayoutId id="2147485141" r:id="rId10"/>
    <p:sldLayoutId id="2147485142" r:id="rId11"/>
    <p:sldLayoutId id="2147485143" r:id="rId12"/>
    <p:sldLayoutId id="2147485144" r:id="rId13"/>
    <p:sldLayoutId id="2147485145" r:id="rId14"/>
    <p:sldLayoutId id="2147485146" r:id="rId15"/>
    <p:sldLayoutId id="2147485147" r:id="rId16"/>
    <p:sldLayoutId id="214748514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ublicservicedegrees.org/resources/esl-ell-student-parent-teacher-resources/" TargetMode="Externa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ocketmatter.com/legal-billing/rocket-matter-adds-integration-with-ruby-receptionists/" TargetMode="Externa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etmatter.com/legal-billing/rocket-matter-adds-integration-with-ruby-receptionist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youtu.be/twOLBbVves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ocketmatter.com/legal-billing/rocket-matter-adds-integration-with-ruby-receptionists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etmatter.com/legal-billing/rocket-matter-adds-integration-with-ruby-receptionist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etmatter.com/legal-billing/rocket-matter-adds-integration-with-ruby-receptionist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ketmatter.com/legal-billing/rocket-matter-adds-integration-with-ruby-receptionist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tenn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ntenna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ecoenglish.weebly.com/" TargetMode="External"/><Relationship Id="rId2" Type="http://schemas.openxmlformats.org/officeDocument/2006/relationships/hyperlink" Target="mailto:mpointel@zagmail.gonzaga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rsdictionary.com/" TargetMode="External"/><Relationship Id="rId2" Type="http://schemas.openxmlformats.org/officeDocument/2006/relationships/hyperlink" Target="https://www.thoughtco.com/making-a-doctors-appointment-121035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twOLBbVves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iamchang?utm_source=unsplash&amp;utm_medium=referral&amp;utm_content=creditCopyText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openxmlformats.org/officeDocument/2006/relationships/hyperlink" Target="https://unsplash.com/?utm_source=unsplash&amp;utm_medium=referral&amp;utm_content=creditCopyTex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B3C05-B15A-4DDD-93AE-ABE21FD032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GECO, Class “B”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5F2C0-31DB-4855-A121-B66AD2B546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October 10, 2020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Michèle Pointel, Teacher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Volunteers:  Katie, Morgan, Teresa</a:t>
            </a:r>
          </a:p>
        </p:txBody>
      </p:sp>
    </p:spTree>
    <p:extLst>
      <p:ext uri="{BB962C8B-B14F-4D97-AF65-F5344CB8AC3E}">
        <p14:creationId xmlns:p14="http://schemas.microsoft.com/office/powerpoint/2010/main" val="1600780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b="1"/>
              <a:t>What are we doing today? (Agenda)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05456"/>
            <a:ext cx="365628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…making an appointment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3000" b="1" dirty="0"/>
              <a:t>…learning to make polite requests</a:t>
            </a:r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 descr="A picture containing cake, indoor, food, sitting&#10;&#10;Description automatically generated">
            <a:extLst>
              <a:ext uri="{FF2B5EF4-FFF2-40B4-BE49-F238E27FC236}">
                <a16:creationId xmlns:a16="http://schemas.microsoft.com/office/drawing/2014/main" id="{03C525E0-5944-4BCE-845A-AB5FDD475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90" y="1289540"/>
            <a:ext cx="6269479" cy="427891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C4BB58-1D9D-46BD-B0AE-832583D3A0E0}"/>
              </a:ext>
            </a:extLst>
          </p:cNvPr>
          <p:cNvSpPr txBox="1"/>
          <p:nvPr/>
        </p:nvSpPr>
        <p:spPr>
          <a:xfrm>
            <a:off x="10915578" y="5480435"/>
            <a:ext cx="697358" cy="1077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https://www.publicservicedegrees.org/resources/esl-ell-student-parent-teacher-resources/</a:t>
            </a:r>
            <a:r>
              <a:rPr lang="en-US" sz="1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621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What’s Your Viewpoint?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38223"/>
            <a:ext cx="10074365" cy="4339349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In your home country, what was it like to go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  to the doctor?</a:t>
            </a: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How is going to the doctor in America different from going to the doctor in your home country?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Is it easy for you to talk with your doctor in America?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CF030-BEBF-4A9C-AFFA-3EB9236919EB}"/>
              </a:ext>
            </a:extLst>
          </p:cNvPr>
          <p:cNvSpPr txBox="1"/>
          <p:nvPr/>
        </p:nvSpPr>
        <p:spPr>
          <a:xfrm>
            <a:off x="7776595" y="601199"/>
            <a:ext cx="2424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TAKE A PHOTO OF THIS SLIDE!!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F822BB-6339-458F-A000-83743B592854}"/>
              </a:ext>
            </a:extLst>
          </p:cNvPr>
          <p:cNvSpPr txBox="1"/>
          <p:nvPr/>
        </p:nvSpPr>
        <p:spPr>
          <a:xfrm>
            <a:off x="5534526" y="5923574"/>
            <a:ext cx="58906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Chat:  </a:t>
            </a:r>
          </a:p>
          <a:p>
            <a:r>
              <a:rPr lang="en-US" sz="2400" dirty="0"/>
              <a:t>Copy and paste these questions, please.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1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Breakout Rooms – 10 minutes</a:t>
            </a:r>
          </a:p>
        </p:txBody>
      </p:sp>
      <p:pic>
        <p:nvPicPr>
          <p:cNvPr id="1026" name="Picture 2" descr="1,637,557 Ocean Waves Stock Photos, Pictures &amp; Royalty-Free Images - iStock">
            <a:extLst>
              <a:ext uri="{FF2B5EF4-FFF2-40B4-BE49-F238E27FC236}">
                <a16:creationId xmlns:a16="http://schemas.microsoft.com/office/drawing/2014/main" id="{1B7DEEA1-8BCF-48DF-B353-D2BC1BF5D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31" y="1972790"/>
            <a:ext cx="7341162" cy="48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B9838-2FF1-4920-A228-6B85BB9F44A4}"/>
              </a:ext>
            </a:extLst>
          </p:cNvPr>
          <p:cNvSpPr/>
          <p:nvPr/>
        </p:nvSpPr>
        <p:spPr>
          <a:xfrm>
            <a:off x="3087731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3366"/>
                </a:solidFill>
              </a:rPr>
              <a:t>https://www.istockphoto.com/photos/ocean-waves?mediatype=photography&amp;phrase=ocean%20waves&amp;sort=mostpopular</a:t>
            </a:r>
          </a:p>
        </p:txBody>
      </p:sp>
    </p:spTree>
    <p:extLst>
      <p:ext uri="{BB962C8B-B14F-4D97-AF65-F5344CB8AC3E}">
        <p14:creationId xmlns:p14="http://schemas.microsoft.com/office/powerpoint/2010/main" val="863915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Share Your Viewpoint!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4844"/>
            <a:ext cx="10074365" cy="391992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In your home country, what was it like to go 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  to the doctor?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How is going to the doctor in America different from going to the doctor in your home country?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Is it easy for you to talk with your doctor in America?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CF030-BEBF-4A9C-AFFA-3EB9236919EB}"/>
              </a:ext>
            </a:extLst>
          </p:cNvPr>
          <p:cNvSpPr txBox="1"/>
          <p:nvPr/>
        </p:nvSpPr>
        <p:spPr>
          <a:xfrm>
            <a:off x="7507654" y="753228"/>
            <a:ext cx="2424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84195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Asking Politely (Pragmatics)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6327"/>
          </a:xfrm>
        </p:spPr>
        <p:txBody>
          <a:bodyPr>
            <a:normAutofit fontScale="92500" lnSpcReduction="10000"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300" b="1" i="1" dirty="0"/>
              <a:t>Would</a:t>
            </a:r>
            <a:r>
              <a:rPr lang="en-US" sz="4300" dirty="0"/>
              <a:t> </a:t>
            </a:r>
            <a:r>
              <a:rPr lang="en-US" sz="4300" dirty="0">
                <a:solidFill>
                  <a:schemeClr val="bg1"/>
                </a:solidFill>
              </a:rPr>
              <a:t>instead of </a:t>
            </a:r>
            <a:r>
              <a:rPr lang="en-US" sz="4300" b="1" i="1" dirty="0"/>
              <a:t>want</a:t>
            </a:r>
            <a:r>
              <a:rPr lang="en-US" sz="4300" b="1" i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300" dirty="0">
                <a:solidFill>
                  <a:schemeClr val="bg1"/>
                </a:solidFill>
              </a:rPr>
              <a:t>Would you like to come on Tuesday?</a:t>
            </a:r>
          </a:p>
          <a:p>
            <a:pPr marL="0" indent="0">
              <a:buNone/>
            </a:pPr>
            <a:endParaRPr lang="en-US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300" b="1" i="1" dirty="0"/>
              <a:t>Could</a:t>
            </a:r>
            <a:r>
              <a:rPr lang="en-US" sz="4300" b="1" dirty="0"/>
              <a:t> </a:t>
            </a:r>
            <a:r>
              <a:rPr lang="en-US" sz="4300" dirty="0">
                <a:solidFill>
                  <a:schemeClr val="bg1"/>
                </a:solidFill>
              </a:rPr>
              <a:t>instead of </a:t>
            </a:r>
            <a:r>
              <a:rPr lang="en-US" sz="4300" b="1" i="1" dirty="0"/>
              <a:t>can</a:t>
            </a:r>
            <a:r>
              <a:rPr lang="en-US" sz="4300" b="1" i="1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4300" dirty="0">
                <a:solidFill>
                  <a:schemeClr val="bg1"/>
                </a:solidFill>
              </a:rPr>
              <a:t>Yes, could you see what times are available?</a:t>
            </a: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1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Asking Politely (Pragmatics)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16327"/>
          </a:xfrm>
        </p:spPr>
        <p:txBody>
          <a:bodyPr>
            <a:normAutofit/>
          </a:bodyPr>
          <a:lstStyle/>
          <a:p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300" b="1" i="1" dirty="0"/>
              <a:t>Looking Ahead:  As we listen to a video and practice a dialogue, listen for “would” and “could.”</a:t>
            </a:r>
            <a:endParaRPr lang="en-US" sz="4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sz="4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16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4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73" y="753228"/>
            <a:ext cx="4531771" cy="1080938"/>
          </a:xfrm>
        </p:spPr>
        <p:txBody>
          <a:bodyPr>
            <a:normAutofit/>
          </a:bodyPr>
          <a:lstStyle/>
          <a:p>
            <a:r>
              <a:rPr lang="en-US" sz="2800" b="1" dirty="0"/>
              <a:t>Making an Appointment – Intro</a:t>
            </a:r>
          </a:p>
        </p:txBody>
      </p:sp>
      <p:pic>
        <p:nvPicPr>
          <p:cNvPr id="26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673" y="2336873"/>
            <a:ext cx="4051938" cy="44262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Why should you make an appointment with the doctor?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/>
              <a:t>The doctor will know that you need to see him/her.</a:t>
            </a:r>
          </a:p>
          <a:p>
            <a:r>
              <a:rPr lang="en-US" b="1" dirty="0"/>
              <a:t>It reserves a time for you to see the doctor.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else can you think of?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42FCFE-2249-4FC8-86A2-2F97CEA224A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090" y="1422767"/>
            <a:ext cx="6269479" cy="401246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226244-E304-4A21-9B07-AA2F58BB17B5}"/>
              </a:ext>
            </a:extLst>
          </p:cNvPr>
          <p:cNvSpPr txBox="1"/>
          <p:nvPr/>
        </p:nvSpPr>
        <p:spPr>
          <a:xfrm>
            <a:off x="6287584" y="5242873"/>
            <a:ext cx="7517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996633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https://www.rocketmatter.com/legal-billing/rocket-matter-adds-integration-with-ruby-receptionists/</a:t>
            </a:r>
            <a:endParaRPr lang="en-US" sz="1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2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Making an Appointment –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8005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What do you think you will see in the video?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Who will be in it?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What will people be doing?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C2BB2-2DBB-4B6A-8AB4-246E201892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51" y="-1"/>
            <a:ext cx="2737449" cy="19927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85F8A7-EA91-4E09-8BF6-6D0D7CA13A2E}"/>
              </a:ext>
            </a:extLst>
          </p:cNvPr>
          <p:cNvSpPr txBox="1"/>
          <p:nvPr/>
        </p:nvSpPr>
        <p:spPr>
          <a:xfrm>
            <a:off x="9693976" y="1879610"/>
            <a:ext cx="7517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9966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https://www.rocketmatter.com/legal-billing/rocket-matter-adds-integration-with-ruby-receptionists/</a:t>
            </a:r>
            <a:endParaRPr lang="en-US" sz="1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3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Making an Appointment - Video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384843" cy="359931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0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an Appointment with the Doctor</a:t>
            </a:r>
            <a:endParaRPr lang="en-US" sz="4000" b="1" dirty="0">
              <a:solidFill>
                <a:srgbClr val="FFFF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37E8A9-74C8-41BA-B0BE-26CFD9D301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51" y="-1"/>
            <a:ext cx="2737449" cy="19927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D0A1CE-7796-42F4-9243-19DBE12CCD91}"/>
              </a:ext>
            </a:extLst>
          </p:cNvPr>
          <p:cNvSpPr txBox="1"/>
          <p:nvPr/>
        </p:nvSpPr>
        <p:spPr>
          <a:xfrm>
            <a:off x="9701126" y="1879610"/>
            <a:ext cx="7517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99663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https://www.rocketmatter.com/legal-billing/rocket-matter-adds-integration-with-ruby-receptionists/</a:t>
            </a:r>
            <a:endParaRPr lang="en-US" sz="1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0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99" y="753228"/>
            <a:ext cx="10134384" cy="1080938"/>
          </a:xfrm>
        </p:spPr>
        <p:txBody>
          <a:bodyPr>
            <a:normAutofit/>
          </a:bodyPr>
          <a:lstStyle/>
          <a:p>
            <a:r>
              <a:rPr lang="en-US" sz="4400" b="1" dirty="0"/>
              <a:t>Making an Appointment - Dialogue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6A213A-ACDC-4C93-8637-4AC3DCF83D3F}"/>
              </a:ext>
            </a:extLst>
          </p:cNvPr>
          <p:cNvSpPr txBox="1"/>
          <p:nvPr/>
        </p:nvSpPr>
        <p:spPr>
          <a:xfrm>
            <a:off x="532580" y="2899491"/>
            <a:ext cx="108481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Modeling the Dialogue:  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Making a Doctor’s Appointment as a New Patient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…What are we going to do next?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653FF-3253-4568-A529-B0E4C40B06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51" y="-1"/>
            <a:ext cx="2737449" cy="199270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F9398F-4215-4C29-A320-684E414E6DF9}"/>
              </a:ext>
            </a:extLst>
          </p:cNvPr>
          <p:cNvSpPr txBox="1"/>
          <p:nvPr/>
        </p:nvSpPr>
        <p:spPr>
          <a:xfrm>
            <a:off x="9701126" y="1879610"/>
            <a:ext cx="7517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9966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https://www.rocketmatter.com/legal-billing/rocket-matter-adds-integration-with-ruby-receptionists/</a:t>
            </a:r>
            <a:endParaRPr lang="en-US" sz="1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03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Unit Topic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440999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200" b="1" dirty="0"/>
              <a:t>Accessing Healthcare</a:t>
            </a:r>
          </a:p>
          <a:p>
            <a:pPr marL="0" indent="0" algn="ctr">
              <a:buNone/>
            </a:pPr>
            <a:r>
              <a:rPr lang="en-US" sz="4800" b="1" dirty="0"/>
              <a:t>(going to the doctor)</a:t>
            </a:r>
          </a:p>
        </p:txBody>
      </p:sp>
    </p:spTree>
    <p:extLst>
      <p:ext uri="{BB962C8B-B14F-4D97-AF65-F5344CB8AC3E}">
        <p14:creationId xmlns:p14="http://schemas.microsoft.com/office/powerpoint/2010/main" val="24756980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Your Turn!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074365" cy="39199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</a:rPr>
              <a:t>Dialogue practice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4000" b="1" dirty="0">
                <a:solidFill>
                  <a:schemeClr val="bg1"/>
                </a:solidFill>
              </a:rPr>
              <a:t>Take turns playing the roles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Copy and paste the dialogue in Chat or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800" dirty="0"/>
              <a:t>Download the document from chat, please.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CF030-BEBF-4A9C-AFFA-3EB9236919EB}"/>
              </a:ext>
            </a:extLst>
          </p:cNvPr>
          <p:cNvSpPr txBox="1"/>
          <p:nvPr/>
        </p:nvSpPr>
        <p:spPr>
          <a:xfrm>
            <a:off x="5921162" y="601199"/>
            <a:ext cx="24244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TAKE A PHOTO OF THIS SLIDE!!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13ABC-DD87-4EAC-86DC-579E826B545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51" y="-1"/>
            <a:ext cx="2737449" cy="19927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016EC6-BA84-48C0-AC8F-274D9AEB5AAE}"/>
              </a:ext>
            </a:extLst>
          </p:cNvPr>
          <p:cNvSpPr txBox="1"/>
          <p:nvPr/>
        </p:nvSpPr>
        <p:spPr>
          <a:xfrm>
            <a:off x="9701126" y="1879610"/>
            <a:ext cx="7517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9966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https://www.rocketmatter.com/legal-billing/rocket-matter-adds-integration-with-ruby-receptionists/</a:t>
            </a:r>
            <a:endParaRPr lang="en-US" sz="1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49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Breakout Rooms </a:t>
            </a:r>
            <a:r>
              <a:rPr lang="en-US" sz="4400" b="1"/>
              <a:t>– 1</a:t>
            </a:r>
            <a:r>
              <a:rPr lang="en-US" sz="4400" b="1" dirty="0"/>
              <a:t>0</a:t>
            </a:r>
            <a:r>
              <a:rPr lang="en-US" sz="4400" b="1"/>
              <a:t> </a:t>
            </a:r>
            <a:r>
              <a:rPr lang="en-US" sz="4400" b="1" dirty="0"/>
              <a:t>minutes</a:t>
            </a:r>
          </a:p>
        </p:txBody>
      </p:sp>
      <p:pic>
        <p:nvPicPr>
          <p:cNvPr id="1026" name="Picture 2" descr="1,637,557 Ocean Waves Stock Photos, Pictures &amp; Royalty-Free Images - iStock">
            <a:extLst>
              <a:ext uri="{FF2B5EF4-FFF2-40B4-BE49-F238E27FC236}">
                <a16:creationId xmlns:a16="http://schemas.microsoft.com/office/drawing/2014/main" id="{1B7DEEA1-8BCF-48DF-B353-D2BC1BF5D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31" y="1972790"/>
            <a:ext cx="7341162" cy="48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B9838-2FF1-4920-A228-6B85BB9F44A4}"/>
              </a:ext>
            </a:extLst>
          </p:cNvPr>
          <p:cNvSpPr/>
          <p:nvPr/>
        </p:nvSpPr>
        <p:spPr>
          <a:xfrm>
            <a:off x="3087731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3366"/>
                </a:solidFill>
              </a:rPr>
              <a:t>https://www.istockphoto.com/photos/ocean-waves?mediatype=photography&amp;phrase=ocean%20waves&amp;sort=mostpopular</a:t>
            </a:r>
          </a:p>
        </p:txBody>
      </p:sp>
    </p:spTree>
    <p:extLst>
      <p:ext uri="{BB962C8B-B14F-4D97-AF65-F5344CB8AC3E}">
        <p14:creationId xmlns:p14="http://schemas.microsoft.com/office/powerpoint/2010/main" val="1547781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did it go?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184844"/>
            <a:ext cx="10074365" cy="3919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did you learn?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What should you do if you don’t understand what the doctor says to you?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9CF030-BEBF-4A9C-AFFA-3EB9236919EB}"/>
              </a:ext>
            </a:extLst>
          </p:cNvPr>
          <p:cNvSpPr txBox="1"/>
          <p:nvPr/>
        </p:nvSpPr>
        <p:spPr>
          <a:xfrm>
            <a:off x="5962939" y="753228"/>
            <a:ext cx="2424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CLASS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8E94F-7033-4826-8EDE-4830ED55AB9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51" y="-1"/>
            <a:ext cx="2737449" cy="19927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7F808-B69B-4B3C-9CE4-7B7D2C01303A}"/>
              </a:ext>
            </a:extLst>
          </p:cNvPr>
          <p:cNvSpPr txBox="1"/>
          <p:nvPr/>
        </p:nvSpPr>
        <p:spPr>
          <a:xfrm>
            <a:off x="9701126" y="1879610"/>
            <a:ext cx="75179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" u="sng" dirty="0">
                <a:solidFill>
                  <a:srgbClr val="9966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https://www.rocketmatter.com/legal-billing/rocket-matter-adds-integration-with-ruby-receptionists/</a:t>
            </a:r>
            <a:endParaRPr lang="en-US" sz="1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49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Review of Today’s 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175029"/>
            <a:ext cx="9613861" cy="4563043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C46AA-1162-4699-BEF4-5C73F5079CDA}"/>
              </a:ext>
            </a:extLst>
          </p:cNvPr>
          <p:cNvSpPr/>
          <p:nvPr/>
        </p:nvSpPr>
        <p:spPr>
          <a:xfrm>
            <a:off x="435006" y="2690336"/>
            <a:ext cx="87089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…making an appointment</a:t>
            </a:r>
          </a:p>
          <a:p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4000" b="1" dirty="0">
                <a:solidFill>
                  <a:schemeClr val="bg1"/>
                </a:solidFill>
              </a:rPr>
              <a:t>…learning to make polite requests</a:t>
            </a:r>
          </a:p>
          <a:p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74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CC954A0-7247-4682-B4B0-44003414C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1217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23" y="753228"/>
            <a:ext cx="4667693" cy="1080938"/>
          </a:xfrm>
        </p:spPr>
        <p:txBody>
          <a:bodyPr>
            <a:normAutofit/>
          </a:bodyPr>
          <a:lstStyle/>
          <a:p>
            <a:r>
              <a:rPr lang="en-US" sz="3400" b="1" dirty="0"/>
              <a:t>What did you learn?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A6533D-77BA-4B74-ABCC-DEAFAABB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142" y="2336872"/>
            <a:ext cx="3646816" cy="45211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4000" b="1" dirty="0"/>
              <a:t>Share </a:t>
            </a:r>
          </a:p>
          <a:p>
            <a:pPr marL="0" indent="0">
              <a:buNone/>
            </a:pPr>
            <a:r>
              <a:rPr lang="en-US" sz="4000" b="1" dirty="0"/>
              <a:t>   with </a:t>
            </a:r>
          </a:p>
          <a:p>
            <a:pPr marL="0" indent="0">
              <a:buNone/>
            </a:pPr>
            <a:r>
              <a:rPr lang="en-US" sz="4000" b="1" dirty="0"/>
              <a:t>      the </a:t>
            </a:r>
          </a:p>
          <a:p>
            <a:pPr marL="0" indent="0">
              <a:buNone/>
            </a:pPr>
            <a:r>
              <a:rPr lang="en-US" sz="4000" b="1" dirty="0"/>
              <a:t>         class!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F33DC-2F01-48EB-907B-9D14A934B857}"/>
              </a:ext>
            </a:extLst>
          </p:cNvPr>
          <p:cNvSpPr txBox="1"/>
          <p:nvPr/>
        </p:nvSpPr>
        <p:spPr>
          <a:xfrm>
            <a:off x="4636007" y="6611778"/>
            <a:ext cx="583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u="sng" dirty="0">
                <a:solidFill>
                  <a:srgbClr val="6600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https://unsplash.com/@antenna</a:t>
            </a:r>
            <a:endParaRPr lang="en-US" sz="4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58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CC954A0-7247-4682-B4B0-44003414C2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9" r="12170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342" y="664452"/>
            <a:ext cx="3774839" cy="1080938"/>
          </a:xfrm>
        </p:spPr>
        <p:txBody>
          <a:bodyPr>
            <a:normAutofit fontScale="90000"/>
          </a:bodyPr>
          <a:lstStyle/>
          <a:p>
            <a:br>
              <a:rPr lang="en-US" sz="5400" b="1" dirty="0"/>
            </a:br>
            <a:r>
              <a:rPr lang="en-US" sz="5400" b="1" dirty="0"/>
              <a:t>Questions?</a:t>
            </a:r>
            <a:br>
              <a:rPr lang="en-US" b="1" dirty="0"/>
            </a:br>
            <a:endParaRPr lang="en-US" sz="3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2F33DC-2F01-48EB-907B-9D14A934B857}"/>
              </a:ext>
            </a:extLst>
          </p:cNvPr>
          <p:cNvSpPr txBox="1"/>
          <p:nvPr/>
        </p:nvSpPr>
        <p:spPr>
          <a:xfrm>
            <a:off x="4636007" y="6611778"/>
            <a:ext cx="583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u="sng" dirty="0">
                <a:solidFill>
                  <a:srgbClr val="66003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https://unsplash.com/@antenna</a:t>
            </a:r>
            <a:endParaRPr lang="en-US" sz="400" dirty="0">
              <a:solidFill>
                <a:srgbClr val="6600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67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1" y="753230"/>
            <a:ext cx="5860329" cy="1080938"/>
          </a:xfrm>
        </p:spPr>
        <p:txBody>
          <a:bodyPr>
            <a:normAutofit/>
          </a:bodyPr>
          <a:lstStyle/>
          <a:p>
            <a:r>
              <a:rPr lang="en-US" sz="2800" b="1" dirty="0"/>
              <a:t>Please let </a:t>
            </a:r>
            <a:r>
              <a:rPr lang="en-US" sz="2800" b="1"/>
              <a:t>us know...</a:t>
            </a:r>
            <a:endParaRPr lang="en-US" sz="2800" b="1" dirty="0"/>
          </a:p>
        </p:txBody>
      </p:sp>
      <p:sp>
        <p:nvSpPr>
          <p:cNvPr id="27" name="Content Placeholder 7">
            <a:extLst>
              <a:ext uri="{FF2B5EF4-FFF2-40B4-BE49-F238E27FC236}">
                <a16:creationId xmlns:a16="http://schemas.microsoft.com/office/drawing/2014/main" id="{35096643-02F2-493C-B4AB-67C88A16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81" y="2045616"/>
            <a:ext cx="4842893" cy="4722829"/>
          </a:xfrm>
        </p:spPr>
        <p:txBody>
          <a:bodyPr>
            <a:normAutofit/>
          </a:bodyPr>
          <a:lstStyle/>
          <a:p>
            <a:endParaRPr lang="en-US" sz="22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something you learned today</a:t>
            </a:r>
          </a:p>
          <a:p>
            <a:r>
              <a:rPr lang="en-US" sz="2200" b="1" dirty="0">
                <a:solidFill>
                  <a:schemeClr val="bg1"/>
                </a:solidFill>
              </a:rPr>
              <a:t>anything you didn’t understand</a:t>
            </a:r>
          </a:p>
          <a:p>
            <a:pPr marL="0" indent="0">
              <a:buNone/>
            </a:pPr>
            <a:endParaRPr lang="en-US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bg1"/>
                </a:solidFill>
              </a:rPr>
              <a:t>Then, take a photo of your answers and send it to:</a:t>
            </a:r>
            <a:endParaRPr lang="en-US" sz="12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9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mpointel@zagmail.gonzaga.edu</a:t>
            </a:r>
            <a:endParaRPr lang="en-US" b="1" dirty="0"/>
          </a:p>
          <a:p>
            <a:pPr marL="0" indent="0" algn="ctr"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</a:rPr>
              <a:t>Visit our GECO web site: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https://gecoenglish.weebly.com/</a:t>
            </a:r>
            <a:r>
              <a:rPr lang="en-US" b="1" dirty="0"/>
              <a:t> 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348DBE04-F71C-4E07-9023-F25CD7BB6E3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18642" y="2045616"/>
            <a:ext cx="6269479" cy="330715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  <a:softEdge rad="317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0AFC0D-6E89-4D5A-9A95-2321F83C6768}"/>
              </a:ext>
            </a:extLst>
          </p:cNvPr>
          <p:cNvSpPr txBox="1"/>
          <p:nvPr/>
        </p:nvSpPr>
        <p:spPr>
          <a:xfrm rot="21181851">
            <a:off x="7120437" y="5484643"/>
            <a:ext cx="4946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Viner Hand ITC" panose="03070502030502020203" pitchFamily="66" charset="0"/>
              </a:rPr>
              <a:t>So glad you could come!  </a:t>
            </a:r>
          </a:p>
          <a:p>
            <a:r>
              <a:rPr lang="en-US" sz="3200" b="1" dirty="0">
                <a:solidFill>
                  <a:srgbClr val="FFFF00"/>
                </a:solidFill>
                <a:latin typeface="Viner Hand ITC" panose="03070502030502020203" pitchFamily="66" charset="0"/>
              </a:rPr>
              <a:t>See you next week!</a:t>
            </a:r>
          </a:p>
        </p:txBody>
      </p:sp>
    </p:spTree>
    <p:extLst>
      <p:ext uri="{BB962C8B-B14F-4D97-AF65-F5344CB8AC3E}">
        <p14:creationId xmlns:p14="http://schemas.microsoft.com/office/powerpoint/2010/main" val="980941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/>
              <a:t>Thank you for coming!!!</a:t>
            </a:r>
          </a:p>
        </p:txBody>
      </p:sp>
      <p:pic>
        <p:nvPicPr>
          <p:cNvPr id="7" name="Content Placeholder 6" descr="A picture containing birthday, cake, table, decorated&#10;&#10;Description automatically generated">
            <a:extLst>
              <a:ext uri="{FF2B5EF4-FFF2-40B4-BE49-F238E27FC236}">
                <a16:creationId xmlns:a16="http://schemas.microsoft.com/office/drawing/2014/main" id="{D422BA62-AE1D-47AF-AC8E-01CE1CB5E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529" y="1970315"/>
            <a:ext cx="6516913" cy="488768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12E98-4A5F-4482-B9EC-103BA79363F9}"/>
              </a:ext>
            </a:extLst>
          </p:cNvPr>
          <p:cNvSpPr txBox="1"/>
          <p:nvPr/>
        </p:nvSpPr>
        <p:spPr>
          <a:xfrm>
            <a:off x="7572236" y="6642556"/>
            <a:ext cx="28692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6600"/>
                </a:solidFill>
              </a:rPr>
              <a:t>https://www.dreamstime.com/illustration/goodbye.html</a:t>
            </a:r>
          </a:p>
        </p:txBody>
      </p:sp>
    </p:spTree>
    <p:extLst>
      <p:ext uri="{BB962C8B-B14F-4D97-AF65-F5344CB8AC3E}">
        <p14:creationId xmlns:p14="http://schemas.microsoft.com/office/powerpoint/2010/main" val="2565726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Have a Great Week!</a:t>
            </a:r>
          </a:p>
        </p:txBody>
      </p:sp>
      <p:pic>
        <p:nvPicPr>
          <p:cNvPr id="1026" name="Picture 2" descr="1,637,557 Ocean Waves Stock Photos, Pictures &amp; Royalty-Free Images - iStock">
            <a:extLst>
              <a:ext uri="{FF2B5EF4-FFF2-40B4-BE49-F238E27FC236}">
                <a16:creationId xmlns:a16="http://schemas.microsoft.com/office/drawing/2014/main" id="{1B7DEEA1-8BCF-48DF-B353-D2BC1BF5D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731" y="1972790"/>
            <a:ext cx="7341162" cy="488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DB9838-2FF1-4920-A228-6B85BB9F44A4}"/>
              </a:ext>
            </a:extLst>
          </p:cNvPr>
          <p:cNvSpPr/>
          <p:nvPr/>
        </p:nvSpPr>
        <p:spPr>
          <a:xfrm>
            <a:off x="3087731" y="6642556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>
                <a:solidFill>
                  <a:srgbClr val="003366"/>
                </a:solidFill>
              </a:rPr>
              <a:t>https://www.istockphoto.com/photos/ocean-waves?mediatype=photography&amp;phrase=ocean%20waves&amp;sort=mostpopular</a:t>
            </a:r>
          </a:p>
        </p:txBody>
      </p:sp>
    </p:spTree>
    <p:extLst>
      <p:ext uri="{BB962C8B-B14F-4D97-AF65-F5344CB8AC3E}">
        <p14:creationId xmlns:p14="http://schemas.microsoft.com/office/powerpoint/2010/main" val="1333866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BA2241-0871-44C7-85D5-04249FB15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37A6F-0AC0-4E51-A9D4-8BC647ADF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References</a:t>
            </a:r>
          </a:p>
          <a:p>
            <a:r>
              <a:rPr lang="en-US" dirty="0" err="1"/>
              <a:t>Beare</a:t>
            </a:r>
            <a:r>
              <a:rPr lang="en-US" dirty="0"/>
              <a:t>, </a:t>
            </a:r>
            <a:r>
              <a:rPr lang="en-US" dirty="0" err="1"/>
              <a:t>K.</a:t>
            </a:r>
            <a:r>
              <a:rPr lang="en-US" i="1" dirty="0" err="1"/>
              <a:t>English</a:t>
            </a:r>
            <a:r>
              <a:rPr lang="en-US" i="1" dirty="0"/>
              <a:t> for Medical Purposes - Making a Doctor's Appointment. </a:t>
            </a:r>
            <a:r>
              <a:rPr lang="en-US" dirty="0"/>
              <a:t>YouTube. </a:t>
            </a:r>
            <a:r>
              <a:rPr lang="en-US" dirty="0">
                <a:solidFill>
                  <a:srgbClr val="0033C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https://www.thoughtco.com/making-a-doctors-appointment-1210351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Merriam-Webster Learner's Dictionary. </a:t>
            </a:r>
            <a:r>
              <a:rPr lang="en-US" dirty="0"/>
              <a:t>Merriam-Webster Learner’s</a:t>
            </a:r>
          </a:p>
          <a:p>
            <a:pPr marL="0" indent="0">
              <a:buNone/>
            </a:pPr>
            <a:r>
              <a:rPr lang="en-US" dirty="0"/>
              <a:t>        Dictionary. </a:t>
            </a:r>
            <a:r>
              <a:rPr lang="en-US" dirty="0">
                <a:solidFill>
                  <a:srgbClr val="0033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https://learnersdictionary.com/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r>
              <a:rPr lang="en-US" dirty="0" err="1"/>
              <a:t>Twominute</a:t>
            </a:r>
            <a:r>
              <a:rPr lang="en-US" dirty="0"/>
              <a:t> </a:t>
            </a:r>
            <a:r>
              <a:rPr lang="en-US" dirty="0" err="1"/>
              <a:t>English.</a:t>
            </a:r>
            <a:r>
              <a:rPr lang="en-US" i="1" dirty="0" err="1"/>
              <a:t>At</a:t>
            </a:r>
            <a:r>
              <a:rPr lang="en-US" i="1" dirty="0"/>
              <a:t> a hospital - Speak English words and phrases at a hospital. </a:t>
            </a:r>
            <a:r>
              <a:rPr lang="en-US" dirty="0"/>
              <a:t>YouTube. </a:t>
            </a:r>
            <a:r>
              <a:rPr lang="en-US" dirty="0">
                <a:solidFill>
                  <a:srgbClr val="0033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https://youtu.be/twOLBbVvesU</a:t>
            </a:r>
            <a:endParaRPr lang="en-US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8576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764E3F6-59F1-44FF-9EF2-8EF0BCA30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F1CE84-BC06-4E42-A5D4-7B92E327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43C7B8-BD05-4C16-9FC9-6B5C5BA3A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B9B529-EAD6-442A-92A1-6A496B932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>
            <a:normAutofit/>
          </a:bodyPr>
          <a:lstStyle/>
          <a:p>
            <a:r>
              <a:rPr lang="en-US" b="1"/>
              <a:t>Welcome from Our Volunteers!!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419FA5-A1B5-487F-92D4-03983819F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6423211" cy="359931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5400" b="1" dirty="0"/>
              <a:t>Katie</a:t>
            </a:r>
          </a:p>
          <a:p>
            <a:pPr marL="457200" lvl="1" indent="0">
              <a:buNone/>
            </a:pPr>
            <a:r>
              <a:rPr lang="en-US" sz="5400" b="1" dirty="0"/>
              <a:t>  Morgan</a:t>
            </a:r>
          </a:p>
          <a:p>
            <a:pPr marL="457200" lvl="1" indent="0">
              <a:buNone/>
            </a:pPr>
            <a:r>
              <a:rPr lang="en-US" sz="5400" b="1" dirty="0"/>
              <a:t>      Teresa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29B708-9C2C-4782-883F-E2FE0288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091" y="1190015"/>
            <a:ext cx="3358478" cy="447797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9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Extension Activity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151077" cy="3599316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Have students write a dialogue between themselves (as a patient) and their doctor:</a:t>
            </a:r>
            <a:endParaRPr lang="en-US" sz="3200" i="1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Patient:  Identify a sickness.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Doctor and Patient:  Discuss it.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Doctor:  Respond with advice/direction.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Patient:  Thank the doctor and leave.  </a:t>
            </a:r>
            <a:r>
              <a:rPr lang="en-US" sz="3200" i="1" dirty="0">
                <a:solidFill>
                  <a:schemeClr val="bg1"/>
                </a:solidFill>
              </a:rPr>
              <a:t>(See example next slide.) 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804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Extension Activity -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7436C-CDB6-4FE0-A565-BD2AAA7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622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Doctor:  Hello, Mrs. Gomez.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Patient:  Hello, Dr. Golden.</a:t>
            </a:r>
          </a:p>
          <a:p>
            <a:pPr marL="0" indent="0">
              <a:buNone/>
            </a:pPr>
            <a:r>
              <a:rPr lang="en-US" sz="2800" b="1" dirty="0"/>
              <a:t>Doctor:  How can I help you today?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Patient:  I have a ________. I feel _______.  I am _________.</a:t>
            </a:r>
          </a:p>
          <a:p>
            <a:pPr marL="0" indent="0">
              <a:buNone/>
            </a:pPr>
            <a:r>
              <a:rPr lang="en-US" sz="2800" b="1" dirty="0"/>
              <a:t>Doctor:  Tell me more.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Patient:  Well, _________________.</a:t>
            </a:r>
          </a:p>
          <a:p>
            <a:pPr marL="0" indent="0">
              <a:buNone/>
            </a:pPr>
            <a:r>
              <a:rPr lang="en-US" sz="2800" b="1" dirty="0"/>
              <a:t>Doctor:  Ah!  You have ________.  Take 2 ____ and _____ me in ____ days.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10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b="1" dirty="0"/>
              <a:t>WELCOME</a:t>
            </a:r>
            <a:r>
              <a:rPr lang="en-US" sz="2400" b="1" dirty="0"/>
              <a:t> </a:t>
            </a:r>
            <a:r>
              <a:rPr lang="en-US" sz="2800" b="1" dirty="0"/>
              <a:t>from</a:t>
            </a:r>
            <a:r>
              <a:rPr lang="en-US" sz="2400" b="1" dirty="0"/>
              <a:t> 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D8C220-173B-487A-BF2D-684B7971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2336872"/>
            <a:ext cx="4088036" cy="424680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48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/>
              <a:t>Michèle,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/>
              <a:t>    your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/>
              <a:t>       teacher!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800" b="1" dirty="0"/>
              <a:t> </a:t>
            </a:r>
            <a:endParaRPr lang="en-US" sz="4800" dirty="0"/>
          </a:p>
        </p:txBody>
      </p:sp>
      <p:pic>
        <p:nvPicPr>
          <p:cNvPr id="5" name="Picture 4" descr="A snow covered mountain&#10;&#10;Description automatically generated">
            <a:extLst>
              <a:ext uri="{FF2B5EF4-FFF2-40B4-BE49-F238E27FC236}">
                <a16:creationId xmlns:a16="http://schemas.microsoft.com/office/drawing/2014/main" id="{27780BB1-BED4-4DED-A06E-1F80AFD0A1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 r="14269" b="-2"/>
          <a:stretch/>
        </p:blipFill>
        <p:spPr>
          <a:xfrm>
            <a:off x="5338580" y="640080"/>
            <a:ext cx="6144499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8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/>
              <a:t>Housekeeping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906889" cy="4440999"/>
          </a:xfrm>
          <a:effectLst/>
        </p:spPr>
        <p:txBody>
          <a:bodyPr>
            <a:normAutofit fontScale="92500"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Keep your microphone on mute, unless talking.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Bring paper and a pen or pencil.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Asking questions:  Write your question in the chat box or raise your hand.    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r>
              <a:rPr lang="en-US" sz="3200" b="1" dirty="0">
                <a:solidFill>
                  <a:schemeClr val="bg1"/>
                </a:solidFill>
              </a:rPr>
              <a:t>One of our volunteers will read the questions in the chat box and tell them to 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DE2F71-A76F-475A-8607-2220C75C82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357" y="0"/>
            <a:ext cx="2988643" cy="199242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54F08FB-6417-44B1-83CB-428210445CDA}"/>
              </a:ext>
            </a:extLst>
          </p:cNvPr>
          <p:cNvSpPr txBox="1"/>
          <p:nvPr/>
        </p:nvSpPr>
        <p:spPr>
          <a:xfrm>
            <a:off x="11418287" y="1865538"/>
            <a:ext cx="86733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>
                <a:solidFill>
                  <a:srgbClr val="660033"/>
                </a:solidFill>
              </a:rPr>
              <a:t>https://unsplash.com/@othentikisra</a:t>
            </a:r>
          </a:p>
        </p:txBody>
      </p:sp>
    </p:spTree>
    <p:extLst>
      <p:ext uri="{BB962C8B-B14F-4D97-AF65-F5344CB8AC3E}">
        <p14:creationId xmlns:p14="http://schemas.microsoft.com/office/powerpoint/2010/main" val="271021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770651" cy="4440999"/>
          </a:xfrm>
          <a:effectLst/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000" b="1" dirty="0"/>
              <a:t>Breakout Rooms:  We’ll send you and bring you back.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b="1" dirty="0"/>
              <a:t>If you accidentally leave Zoom, use the class link to rejoin!!</a:t>
            </a:r>
          </a:p>
          <a:p>
            <a:endParaRPr lang="en-US" dirty="0"/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8257FFE-F7C1-4F13-9F53-0CFBD8DD1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583" y="0"/>
            <a:ext cx="2963417" cy="197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F4B5AAB9-9C0B-4191-9D8C-E92806CC2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07B0D32C-9323-4E07-8AE3-7AFF9334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03" name="Rectangle 102">
            <a:extLst>
              <a:ext uri="{FF2B5EF4-FFF2-40B4-BE49-F238E27FC236}">
                <a16:creationId xmlns:a16="http://schemas.microsoft.com/office/drawing/2014/main" id="{CE97D32F-1315-4522-AF1E-BCA3A653F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E5DADF0-4577-4642-B07A-3E27915F3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708C51C-BE49-40F0-B3C6-33B579B5A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8" name="Rectangle 107">
              <a:extLst>
                <a:ext uri="{FF2B5EF4-FFF2-40B4-BE49-F238E27FC236}">
                  <a16:creationId xmlns:a16="http://schemas.microsoft.com/office/drawing/2014/main" id="{0F552B4D-E73B-404F-95E2-07E89F33A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2C40CF95-BD88-4E85-AE5C-BA1A79D20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19CF8566-1992-4E2F-AD73-35618121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537" y="4830453"/>
            <a:ext cx="8133478" cy="940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 b="1" dirty="0"/>
              <a:t>Welcome Each Other!!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08" y="5650118"/>
            <a:ext cx="8133478" cy="406566"/>
          </a:xfrm>
        </p:spPr>
        <p:txBody>
          <a:bodyPr vert="horz" lIns="91440" tIns="45720" rIns="91440" bIns="45720" rtlCol="0">
            <a:noAutofit/>
          </a:bodyPr>
          <a:lstStyle/>
          <a:p>
            <a:pPr marL="0" lvl="1" indent="0" algn="r">
              <a:spcBef>
                <a:spcPts val="1000"/>
              </a:spcBef>
              <a:buNone/>
            </a:pPr>
            <a:r>
              <a:rPr lang="en-US" sz="2800" dirty="0"/>
              <a:t>  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C3B6E6-FC55-4F12-8363-0C7674833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7" b="28707"/>
          <a:stretch/>
        </p:blipFill>
        <p:spPr>
          <a:xfrm>
            <a:off x="634277" y="640078"/>
            <a:ext cx="10917644" cy="3609141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89CC8083-ABEB-41E0-B4DD-138CDA9C32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B474C815-630A-48EC-AEF2-64E56D96F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12CA8B2-30BF-4774-9C0D-611F4F8D6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0E9A35-7610-42E7-A889-F24CFB59B4CA}"/>
              </a:ext>
            </a:extLst>
          </p:cNvPr>
          <p:cNvSpPr txBox="1"/>
          <p:nvPr/>
        </p:nvSpPr>
        <p:spPr>
          <a:xfrm>
            <a:off x="9779122" y="4019929"/>
            <a:ext cx="19164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336699"/>
                </a:solidFill>
              </a:rPr>
              <a:t>Photo by </a:t>
            </a:r>
            <a:r>
              <a:rPr lang="en-US" sz="800" dirty="0">
                <a:solidFill>
                  <a:srgbClr val="336699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Chang Duong</a:t>
            </a:r>
            <a:r>
              <a:rPr lang="en-US" sz="800" dirty="0">
                <a:solidFill>
                  <a:srgbClr val="336699"/>
                </a:solidFill>
              </a:rPr>
              <a:t> on </a:t>
            </a:r>
            <a:r>
              <a:rPr lang="en-US" sz="800" dirty="0" err="1">
                <a:solidFill>
                  <a:srgbClr val="336699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8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0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06B9FE-7E5A-4047-B5D3-C3C24BD3E8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0EBA20-0A64-45D5-B937-FE93DCA01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85632" y="0"/>
            <a:ext cx="340636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D5E5B-543A-4690-8C75-BACF7FFB4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739700-980C-4F96-84CD-97157DFE8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59089"/>
            <a:ext cx="9107362" cy="3211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2A2FDCB-3B06-44F3-A0AA-2C056C3E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09600"/>
            <a:ext cx="9107363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0" y="609599"/>
            <a:ext cx="7461844" cy="136819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“My name is ______. 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I have _______.”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22" y="2336873"/>
            <a:ext cx="7866743" cy="4350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a cold			a backache</a:t>
            </a:r>
          </a:p>
          <a:p>
            <a:pPr marL="0" indent="0">
              <a:buNone/>
            </a:pPr>
            <a:r>
              <a:rPr lang="en-US" sz="3200" b="1" dirty="0"/>
              <a:t>an earache		a runny nose</a:t>
            </a:r>
          </a:p>
          <a:p>
            <a:pPr marL="0" indent="0">
              <a:buNone/>
            </a:pPr>
            <a:r>
              <a:rPr lang="en-US" sz="3200" b="1" dirty="0"/>
              <a:t>a fever			a stomachache </a:t>
            </a:r>
          </a:p>
          <a:p>
            <a:pPr marL="0" indent="0">
              <a:buNone/>
            </a:pPr>
            <a:r>
              <a:rPr lang="en-US" sz="3200" b="1" dirty="0"/>
              <a:t>a headache		a cough</a:t>
            </a:r>
          </a:p>
          <a:p>
            <a:pPr marL="0" indent="0">
              <a:buNone/>
            </a:pPr>
            <a:r>
              <a:rPr lang="en-US" sz="3200" b="1" dirty="0"/>
              <a:t>a sore throat		a broken leg</a:t>
            </a:r>
          </a:p>
          <a:p>
            <a:pPr marL="0" indent="0">
              <a:buNone/>
            </a:pPr>
            <a:r>
              <a:rPr lang="en-US" sz="3200" b="1" dirty="0"/>
              <a:t>a cut			a toothache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849CE1-CD08-488E-BA40-55A92F9A04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824" y="0"/>
            <a:ext cx="457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1E4674-8305-46A3-9346-3F12C24D7550}"/>
              </a:ext>
            </a:extLst>
          </p:cNvPr>
          <p:cNvSpPr txBox="1"/>
          <p:nvPr/>
        </p:nvSpPr>
        <p:spPr>
          <a:xfrm>
            <a:off x="8933836" y="6642556"/>
            <a:ext cx="13744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accent4"/>
                </a:solidFill>
              </a:rPr>
              <a:t>https://unsplash.com/@ayahya09</a:t>
            </a:r>
          </a:p>
        </p:txBody>
      </p:sp>
    </p:spTree>
    <p:extLst>
      <p:ext uri="{BB962C8B-B14F-4D97-AF65-F5344CB8AC3E}">
        <p14:creationId xmlns:p14="http://schemas.microsoft.com/office/powerpoint/2010/main" val="253356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252EB36-EB2C-4AFE-B09B-0DF8AC871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2" name="Rectangle 11">
              <a:extLst>
                <a:ext uri="{FF2B5EF4-FFF2-40B4-BE49-F238E27FC236}">
                  <a16:creationId xmlns:a16="http://schemas.microsoft.com/office/drawing/2014/main" id="{7CE68524-856D-453B-9349-8E8CBC8BFC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99688E6-8880-4976-A59B-AB148C7C9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Picture 5" descr="Two people sitting at a table&#10;&#10;Description automatically generated">
            <a:extLst>
              <a:ext uri="{FF2B5EF4-FFF2-40B4-BE49-F238E27FC236}">
                <a16:creationId xmlns:a16="http://schemas.microsoft.com/office/drawing/2014/main" id="{6DE8F19E-C151-4E88-9CA2-0F8EF790BD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69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D0330D-F534-4131-9807-B71B9EF12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71E2C-F656-45E3-8CF7-CEE5AAE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753228"/>
            <a:ext cx="4331207" cy="1080938"/>
          </a:xfrm>
        </p:spPr>
        <p:txBody>
          <a:bodyPr>
            <a:normAutofit/>
          </a:bodyPr>
          <a:lstStyle/>
          <a:p>
            <a:r>
              <a:rPr lang="en-US" sz="4600" b="1" dirty="0"/>
              <a:t>Unit Topic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B7ED37-7ABB-42DD-AB26-3F9028261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1AA91-FB1F-4640-877F-7FCDBC7B7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36873"/>
            <a:ext cx="3957158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5400" dirty="0"/>
          </a:p>
          <a:p>
            <a:pPr marL="0" indent="0">
              <a:buNone/>
            </a:pPr>
            <a:r>
              <a:rPr lang="en-US" sz="5400" b="1" dirty="0"/>
              <a:t>Accessing Healthcare</a:t>
            </a:r>
          </a:p>
          <a:p>
            <a:pPr marL="0" indent="0" algn="ctr">
              <a:buNone/>
            </a:pPr>
            <a:r>
              <a:rPr lang="en-US" b="1" dirty="0"/>
              <a:t>(going to the doctor)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5AEE8-5E77-4281-B5C2-7F2D2B4A3B5F}"/>
              </a:ext>
            </a:extLst>
          </p:cNvPr>
          <p:cNvSpPr txBox="1"/>
          <p:nvPr/>
        </p:nvSpPr>
        <p:spPr>
          <a:xfrm rot="20491184">
            <a:off x="10994111" y="6121117"/>
            <a:ext cx="960370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" dirty="0">
                <a:solidFill>
                  <a:srgbClr val="666699"/>
                </a:solidFill>
              </a:rPr>
              <a:t>https://unsplash.com/photos/M4Xloxsg0Gw</a:t>
            </a:r>
          </a:p>
        </p:txBody>
      </p:sp>
    </p:spTree>
    <p:extLst>
      <p:ext uri="{BB962C8B-B14F-4D97-AF65-F5344CB8AC3E}">
        <p14:creationId xmlns:p14="http://schemas.microsoft.com/office/powerpoint/2010/main" val="15654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1084</Words>
  <Application>Microsoft Office PowerPoint</Application>
  <PresentationFormat>Widescreen</PresentationFormat>
  <Paragraphs>195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Viner Hand ITC</vt:lpstr>
      <vt:lpstr>Berlin</vt:lpstr>
      <vt:lpstr>GECO, Class “B”</vt:lpstr>
      <vt:lpstr>Unit Topic</vt:lpstr>
      <vt:lpstr>Welcome from Our Volunteers!!</vt:lpstr>
      <vt:lpstr>WELCOME from </vt:lpstr>
      <vt:lpstr>Housekeeping</vt:lpstr>
      <vt:lpstr>Housekeeping</vt:lpstr>
      <vt:lpstr>Welcome Each Other!! </vt:lpstr>
      <vt:lpstr>“My name is ______.   I have _______.”</vt:lpstr>
      <vt:lpstr>Unit Topic</vt:lpstr>
      <vt:lpstr>What are we doing today? (Agenda)</vt:lpstr>
      <vt:lpstr>What’s Your Viewpoint?</vt:lpstr>
      <vt:lpstr>Breakout Rooms – 10 minutes</vt:lpstr>
      <vt:lpstr>Share Your Viewpoint!</vt:lpstr>
      <vt:lpstr>Asking Politely (Pragmatics)</vt:lpstr>
      <vt:lpstr>Asking Politely (Pragmatics)</vt:lpstr>
      <vt:lpstr>Making an Appointment – Intro</vt:lpstr>
      <vt:lpstr>Making an Appointment – Video</vt:lpstr>
      <vt:lpstr>Making an Appointment - Video</vt:lpstr>
      <vt:lpstr>Making an Appointment - Dialogue</vt:lpstr>
      <vt:lpstr>Your Turn!</vt:lpstr>
      <vt:lpstr>Breakout Rooms – 10 minutes</vt:lpstr>
      <vt:lpstr>How did it go?</vt:lpstr>
      <vt:lpstr>Review of Today’s Agenda</vt:lpstr>
      <vt:lpstr>What did you learn?</vt:lpstr>
      <vt:lpstr> Questions? </vt:lpstr>
      <vt:lpstr>Please let us know...</vt:lpstr>
      <vt:lpstr>Thank you for coming!!!</vt:lpstr>
      <vt:lpstr>Have a Great Week!</vt:lpstr>
      <vt:lpstr>References</vt:lpstr>
      <vt:lpstr>Extension Activity</vt:lpstr>
      <vt:lpstr>Extension Activity -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GECO, Class “B”</dc:title>
  <dc:creator>Pointel, Michele</dc:creator>
  <cp:lastModifiedBy>Sara Hanson-Lynn</cp:lastModifiedBy>
  <cp:revision>105</cp:revision>
  <cp:lastPrinted>2020-10-09T05:16:32Z</cp:lastPrinted>
  <dcterms:created xsi:type="dcterms:W3CDTF">2020-10-09T02:09:06Z</dcterms:created>
  <dcterms:modified xsi:type="dcterms:W3CDTF">2020-10-12T18:12:46Z</dcterms:modified>
</cp:coreProperties>
</file>